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24"/>
  </p:notesMasterIdLst>
  <p:handoutMasterIdLst>
    <p:handoutMasterId r:id="rId25"/>
  </p:handoutMasterIdLst>
  <p:sldIdLst>
    <p:sldId id="288" r:id="rId2"/>
    <p:sldId id="258" r:id="rId3"/>
    <p:sldId id="259" r:id="rId4"/>
    <p:sldId id="261" r:id="rId5"/>
    <p:sldId id="289" r:id="rId6"/>
    <p:sldId id="263" r:id="rId7"/>
    <p:sldId id="295" r:id="rId8"/>
    <p:sldId id="283" r:id="rId9"/>
    <p:sldId id="284" r:id="rId10"/>
    <p:sldId id="291" r:id="rId11"/>
    <p:sldId id="268" r:id="rId12"/>
    <p:sldId id="270" r:id="rId13"/>
    <p:sldId id="269" r:id="rId14"/>
    <p:sldId id="271" r:id="rId15"/>
    <p:sldId id="276" r:id="rId16"/>
    <p:sldId id="277" r:id="rId17"/>
    <p:sldId id="278" r:id="rId18"/>
    <p:sldId id="279" r:id="rId19"/>
    <p:sldId id="292" r:id="rId20"/>
    <p:sldId id="293" r:id="rId21"/>
    <p:sldId id="294" r:id="rId22"/>
    <p:sldId id="285" r:id="rId23"/>
  </p:sldIdLst>
  <p:sldSz cx="18288000" cy="10287000"/>
  <p:notesSz cx="6858000" cy="9144000"/>
  <p:embeddedFontLst>
    <p:embeddedFont>
      <p:font typeface="Times Neue Roman" charset="0"/>
      <p:regular r:id="rId26"/>
    </p:embeddedFont>
    <p:embeddedFont>
      <p:font typeface="Calistoga" charset="0"/>
      <p:regular r:id="rId27"/>
    </p:embeddedFont>
    <p:embeddedFont>
      <p:font typeface="Times Neue Roman Bold" charset="0"/>
      <p:regular r:id="rId28"/>
    </p:embeddedFont>
    <p:embeddedFont>
      <p:font typeface="Cambria Math" pitchFamily="18" charset="0"/>
      <p:regular r:id="rId29"/>
    </p:embeddedFont>
    <p:embeddedFont>
      <p:font typeface="Calibri" pitchFamily="34" charset="0"/>
      <p:regular r:id="rId30"/>
      <p:bold r:id="rId31"/>
      <p:italic r:id="rId32"/>
      <p:boldItalic r:id="rId33"/>
    </p:embeddedFont>
    <p:embeddedFont>
      <p:font typeface="Open Sans Bold" pitchFamily="34" charset="0"/>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94622" autoAdjust="0"/>
  </p:normalViewPr>
  <p:slideViewPr>
    <p:cSldViewPr>
      <p:cViewPr varScale="1">
        <p:scale>
          <a:sx n="52" d="100"/>
          <a:sy n="52" d="100"/>
        </p:scale>
        <p:origin x="-84" y="-7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3" d="100"/>
          <a:sy n="83" d="100"/>
        </p:scale>
        <p:origin x="-19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81751CB-C6C3-4FCA-9DE8-411379E7B7F8}" type="slidenum">
              <a:rPr lang="en-US" smtClean="0"/>
              <a:t>‹#›</a:t>
            </a:fld>
            <a:endParaRPr lang="en-US"/>
          </a:p>
        </p:txBody>
      </p:sp>
    </p:spTree>
    <p:extLst>
      <p:ext uri="{BB962C8B-B14F-4D97-AF65-F5344CB8AC3E}">
        <p14:creationId xmlns:p14="http://schemas.microsoft.com/office/powerpoint/2010/main" val="1755835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670EC8-4714-4407-BB93-F576F5C8AD7A}" type="datetimeFigureOut">
              <a:rPr lang="vi-VN" smtClean="0"/>
              <a:t>23/03/2022</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879A19-D760-4ED9-A7BD-66FC8571E72B}" type="slidenum">
              <a:rPr lang="vi-VN" smtClean="0"/>
              <a:t>‹#›</a:t>
            </a:fld>
            <a:endParaRPr lang="vi-VN"/>
          </a:p>
        </p:txBody>
      </p:sp>
    </p:spTree>
    <p:extLst>
      <p:ext uri="{BB962C8B-B14F-4D97-AF65-F5344CB8AC3E}">
        <p14:creationId xmlns:p14="http://schemas.microsoft.com/office/powerpoint/2010/main" val="3681265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879A19-D760-4ED9-A7BD-66FC8571E72B}" type="slidenum">
              <a:rPr lang="vi-VN" smtClean="0"/>
              <a:t>1</a:t>
            </a:fld>
            <a:endParaRPr lang="vi-VN"/>
          </a:p>
        </p:txBody>
      </p:sp>
    </p:spTree>
    <p:extLst>
      <p:ext uri="{BB962C8B-B14F-4D97-AF65-F5344CB8AC3E}">
        <p14:creationId xmlns:p14="http://schemas.microsoft.com/office/powerpoint/2010/main" val="4005276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ECE0EB-935A-42DB-9C0D-9A192DB9AB1A}" type="slidenum">
              <a:rPr lang="vi-VN" smtClean="0"/>
              <a:t>11</a:t>
            </a:fld>
            <a:endParaRPr lang="vi-VN"/>
          </a:p>
        </p:txBody>
      </p:sp>
    </p:spTree>
    <p:extLst>
      <p:ext uri="{BB962C8B-B14F-4D97-AF65-F5344CB8AC3E}">
        <p14:creationId xmlns:p14="http://schemas.microsoft.com/office/powerpoint/2010/main" val="3808383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Cái này nên </a:t>
            </a:r>
            <a:r>
              <a:rPr lang="en-US" dirty="0" err="1"/>
              <a:t>cho</a:t>
            </a:r>
            <a:r>
              <a:rPr lang="en-US" dirty="0"/>
              <a:t> thêm ý: quản lý hoạt động ra vào tr</a:t>
            </a:r>
            <a:r>
              <a:rPr lang="vi-VN" dirty="0"/>
              <a:t>ư</a:t>
            </a:r>
            <a:r>
              <a:rPr lang="en-US" dirty="0" err="1"/>
              <a:t>ờng</a:t>
            </a:r>
            <a:r>
              <a:rPr lang="en-US" dirty="0"/>
              <a:t>, đ</a:t>
            </a:r>
            <a:r>
              <a:rPr lang="vi-VN" dirty="0"/>
              <a:t>ư</a:t>
            </a:r>
            <a:r>
              <a:rPr lang="en-US" dirty="0"/>
              <a:t>a và </a:t>
            </a:r>
            <a:r>
              <a:rPr lang="en-US" dirty="0" err="1"/>
              <a:t>đón</a:t>
            </a:r>
            <a:r>
              <a:rPr lang="en-US" dirty="0"/>
              <a:t> trẻ, đảm bảo chính xác và an toàn </a:t>
            </a:r>
            <a:r>
              <a:rPr lang="en-US" dirty="0">
                <a:sym typeface="Wingdings" panose="05000000000000000000" pitchFamily="2" charset="2"/>
              </a:rPr>
              <a:t> chính là cái món điểm danh xác thực </a:t>
            </a:r>
            <a:r>
              <a:rPr lang="en-US" dirty="0" err="1">
                <a:sym typeface="Wingdings" panose="05000000000000000000" pitchFamily="2" charset="2"/>
              </a:rPr>
              <a:t>khuôn</a:t>
            </a:r>
            <a:r>
              <a:rPr lang="en-US" dirty="0">
                <a:sym typeface="Wingdings" panose="05000000000000000000" pitchFamily="2" charset="2"/>
              </a:rPr>
              <a:t> mặt</a:t>
            </a:r>
            <a:endParaRPr lang="en-US" dirty="0"/>
          </a:p>
        </p:txBody>
      </p:sp>
      <p:sp>
        <p:nvSpPr>
          <p:cNvPr id="4" name="Slide Number Placeholder 3"/>
          <p:cNvSpPr>
            <a:spLocks noGrp="1"/>
          </p:cNvSpPr>
          <p:nvPr>
            <p:ph type="sldNum" sz="quarter" idx="5"/>
          </p:nvPr>
        </p:nvSpPr>
        <p:spPr/>
        <p:txBody>
          <a:bodyPr/>
          <a:lstStyle/>
          <a:p>
            <a:fld id="{8BECE0EB-935A-42DB-9C0D-9A192DB9AB1A}" type="slidenum">
              <a:rPr lang="vi-VN" smtClean="0"/>
              <a:t>12</a:t>
            </a:fld>
            <a:endParaRPr lang="vi-VN"/>
          </a:p>
        </p:txBody>
      </p:sp>
    </p:spTree>
    <p:extLst>
      <p:ext uri="{BB962C8B-B14F-4D97-AF65-F5344CB8AC3E}">
        <p14:creationId xmlns:p14="http://schemas.microsoft.com/office/powerpoint/2010/main" val="2931575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8BECE0EB-935A-42DB-9C0D-9A192DB9AB1A}" type="slidenum">
              <a:rPr lang="vi-VN" smtClean="0"/>
              <a:t>13</a:t>
            </a:fld>
            <a:endParaRPr lang="vi-VN"/>
          </a:p>
        </p:txBody>
      </p:sp>
    </p:spTree>
    <p:extLst>
      <p:ext uri="{BB962C8B-B14F-4D97-AF65-F5344CB8AC3E}">
        <p14:creationId xmlns:p14="http://schemas.microsoft.com/office/powerpoint/2010/main" val="955181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8BECE0EB-935A-42DB-9C0D-9A192DB9AB1A}" type="slidenum">
              <a:rPr lang="vi-VN" smtClean="0"/>
              <a:t>15</a:t>
            </a:fld>
            <a:endParaRPr lang="vi-VN"/>
          </a:p>
        </p:txBody>
      </p:sp>
    </p:spTree>
    <p:extLst>
      <p:ext uri="{BB962C8B-B14F-4D97-AF65-F5344CB8AC3E}">
        <p14:creationId xmlns:p14="http://schemas.microsoft.com/office/powerpoint/2010/main" val="1970251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8BECE0EB-935A-42DB-9C0D-9A192DB9AB1A}" type="slidenum">
              <a:rPr lang="vi-VN" smtClean="0"/>
              <a:t>16</a:t>
            </a:fld>
            <a:endParaRPr lang="vi-VN"/>
          </a:p>
        </p:txBody>
      </p:sp>
    </p:spTree>
    <p:extLst>
      <p:ext uri="{BB962C8B-B14F-4D97-AF65-F5344CB8AC3E}">
        <p14:creationId xmlns:p14="http://schemas.microsoft.com/office/powerpoint/2010/main" val="3474571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8BECE0EB-935A-42DB-9C0D-9A192DB9AB1A}" type="slidenum">
              <a:rPr lang="vi-VN" smtClean="0"/>
              <a:t>17</a:t>
            </a:fld>
            <a:endParaRPr lang="vi-VN"/>
          </a:p>
        </p:txBody>
      </p:sp>
    </p:spTree>
    <p:extLst>
      <p:ext uri="{BB962C8B-B14F-4D97-AF65-F5344CB8AC3E}">
        <p14:creationId xmlns:p14="http://schemas.microsoft.com/office/powerpoint/2010/main" val="74265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0935B17-511A-4FFB-8B98-38257B6C58A5}" type="datetime1">
              <a:rPr lang="en-US" smtClean="0"/>
              <a:t>23-Mar-22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B70FA9-3C7C-4C85-92F9-7F1F160078E7}" type="datetime1">
              <a:rPr lang="en-US" smtClean="0"/>
              <a:t>23-Mar-22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9CB600-93C2-48FB-9240-80EADBF1729B}" type="datetime1">
              <a:rPr lang="en-US" smtClean="0"/>
              <a:t>23-Mar-22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1C31DB-55DA-49F1-B63B-0D5580F088F9}" type="datetime1">
              <a:rPr lang="en-US" smtClean="0"/>
              <a:t>23-Mar-22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1D50-335E-47E9-BF97-A59B2AFA857E}" type="datetime1">
              <a:rPr lang="en-US" smtClean="0"/>
              <a:t>23-Mar-22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D99675-1E6A-40AC-AA2F-C57476922D83}" type="datetime1">
              <a:rPr lang="en-US" smtClean="0"/>
              <a:t>23-Mar-22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95B7FA-56BE-4281-AE18-8F431032DB1A}" type="datetime1">
              <a:rPr lang="en-US" smtClean="0"/>
              <a:t>23-Mar-22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5A9171-2132-4B94-B27E-14234730F4F5}" type="datetime1">
              <a:rPr lang="en-US" smtClean="0"/>
              <a:t>23-Mar-22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E78F67-B732-4530-B05F-C2816D1B08C0}" type="datetime1">
              <a:rPr lang="en-US" smtClean="0"/>
              <a:t>23-Mar-22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C93FB1-28F6-4C7E-9944-F03557D96029}" type="datetime1">
              <a:rPr lang="en-US" smtClean="0"/>
              <a:t>23-Mar-22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56AD16-4A84-4A84-A9EF-CE1E1909C745}" type="datetime1">
              <a:rPr lang="en-US" smtClean="0"/>
              <a:t>23-Mar-22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60BAA9-A0D9-49D6-B912-A50CB3EB78BA}" type="datetime1">
              <a:rPr lang="en-US" smtClean="0"/>
              <a:t>23-Mar-22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5.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5.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5.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Ph&#7889;i%20h&#7907;p%204.1%20gia%20&#273;&#236;nh%20nh&#224;%20tr&#432;&#7901;ng%20b&#7843;ng%204.docx"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2.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E399CF40-5D8F-4782-B989-1F9AD87507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493679"/>
            <a:ext cx="14935200" cy="6926356"/>
          </a:xfrm>
          <a:prstGeom prst="rect">
            <a:avLst/>
          </a:prstGeom>
        </p:spPr>
      </p:pic>
      <p:sp>
        <p:nvSpPr>
          <p:cNvPr id="20" name="TextBox 19">
            <a:extLst>
              <a:ext uri="{FF2B5EF4-FFF2-40B4-BE49-F238E27FC236}">
                <a16:creationId xmlns:a16="http://schemas.microsoft.com/office/drawing/2014/main" xmlns="" id="{AE14080E-9DD4-4A98-885E-2E9A2319D628}"/>
              </a:ext>
            </a:extLst>
          </p:cNvPr>
          <p:cNvSpPr txBox="1"/>
          <p:nvPr/>
        </p:nvSpPr>
        <p:spPr>
          <a:xfrm>
            <a:off x="1752600" y="2095500"/>
            <a:ext cx="14782800" cy="5324535"/>
          </a:xfrm>
          <a:prstGeom prst="rect">
            <a:avLst/>
          </a:prstGeom>
          <a:noFill/>
        </p:spPr>
        <p:txBody>
          <a:bodyPr wrap="square">
            <a:spAutoFit/>
          </a:bodyPr>
          <a:lstStyle/>
          <a:p>
            <a:pPr algn="ctr"/>
            <a:endParaRPr lang="en-US" sz="6000" b="1" dirty="0"/>
          </a:p>
          <a:p>
            <a:pPr algn="ctr"/>
            <a:endParaRPr lang="en-US" sz="6000" b="1" dirty="0"/>
          </a:p>
          <a:p>
            <a:pPr algn="ctr"/>
            <a:endParaRPr lang="en-US" sz="4400" b="1" dirty="0"/>
          </a:p>
          <a:p>
            <a:pPr algn="ctr"/>
            <a:r>
              <a:rPr lang="en-US" sz="3200" b="1" dirty="0"/>
              <a:t>HƯỚNG DẪN ĐÁNH GIÁ THỰC HIỆN CHƯƠNG TRÌNH</a:t>
            </a:r>
            <a:endParaRPr lang="en-US" sz="3200" dirty="0"/>
          </a:p>
          <a:p>
            <a:pPr algn="ctr"/>
            <a:r>
              <a:rPr lang="en-US" sz="3200" b="1" dirty="0"/>
              <a:t>TRONG CÁC CƠ SỞ GIÁO DỤC MẦM </a:t>
            </a:r>
            <a:r>
              <a:rPr lang="en-US" sz="3200" b="1" dirty="0" smtClean="0"/>
              <a:t>NON </a:t>
            </a:r>
          </a:p>
          <a:p>
            <a:pPr algn="ctr"/>
            <a:r>
              <a:rPr lang="en-US" sz="2800" b="1" dirty="0" smtClean="0"/>
              <a:t>IV. ĐÁNH GIÁ CÔNG TÁC PHỐI HỢP NHÀ TRƯỜNG, GIA ĐÌNH, CỘNG ĐỒNG</a:t>
            </a:r>
            <a:endParaRPr lang="en-US" sz="2800" dirty="0"/>
          </a:p>
          <a:p>
            <a:pPr algn="ctr"/>
            <a:r>
              <a:rPr lang="en-US" sz="4000" i="1" dirty="0"/>
              <a:t>(</a:t>
            </a:r>
            <a:r>
              <a:rPr lang="en-US" sz="4000" i="1" dirty="0" err="1"/>
              <a:t>Dành</a:t>
            </a:r>
            <a:r>
              <a:rPr lang="en-US" sz="4000" i="1" dirty="0"/>
              <a:t> </a:t>
            </a:r>
            <a:r>
              <a:rPr lang="en-US" sz="4000" i="1" dirty="0" err="1"/>
              <a:t>cho</a:t>
            </a:r>
            <a:r>
              <a:rPr lang="en-US" sz="4000" i="1" dirty="0"/>
              <a:t> </a:t>
            </a:r>
            <a:r>
              <a:rPr lang="en-US" sz="4000" i="1" dirty="0" err="1"/>
              <a:t>cán</a:t>
            </a:r>
            <a:r>
              <a:rPr lang="en-US" sz="4000" i="1" dirty="0"/>
              <a:t> </a:t>
            </a:r>
            <a:r>
              <a:rPr lang="en-US" sz="4000" i="1" dirty="0" err="1"/>
              <a:t>bộ</a:t>
            </a:r>
            <a:r>
              <a:rPr lang="en-US" sz="4000" i="1" dirty="0"/>
              <a:t> </a:t>
            </a:r>
            <a:r>
              <a:rPr lang="en-US" sz="4000" i="1" dirty="0" err="1"/>
              <a:t>quản</a:t>
            </a:r>
            <a:r>
              <a:rPr lang="en-US" sz="4000" i="1" dirty="0"/>
              <a:t> </a:t>
            </a:r>
            <a:r>
              <a:rPr lang="en-US" sz="4000" i="1" dirty="0" err="1"/>
              <a:t>lí</a:t>
            </a:r>
            <a:r>
              <a:rPr lang="en-US" sz="4000" i="1" dirty="0"/>
              <a:t>, </a:t>
            </a:r>
            <a:r>
              <a:rPr lang="en-US" sz="4000" i="1" dirty="0" err="1"/>
              <a:t>giáo</a:t>
            </a:r>
            <a:r>
              <a:rPr lang="en-US" sz="4000" i="1" dirty="0"/>
              <a:t> </a:t>
            </a:r>
            <a:r>
              <a:rPr lang="en-US" sz="4000" i="1" dirty="0" err="1"/>
              <a:t>viên</a:t>
            </a:r>
            <a:r>
              <a:rPr lang="en-US" sz="4000" i="1" dirty="0"/>
              <a:t> </a:t>
            </a:r>
            <a:r>
              <a:rPr lang="en-US" sz="4000" i="1" dirty="0" err="1"/>
              <a:t>mầm</a:t>
            </a:r>
            <a:r>
              <a:rPr lang="en-US" sz="4000" i="1" dirty="0"/>
              <a:t> non)</a:t>
            </a:r>
            <a:endParaRPr lang="en-US" sz="4400" dirty="0"/>
          </a:p>
          <a:p>
            <a:pPr algn="ctr"/>
            <a:r>
              <a:rPr lang="en-US" sz="4400" b="1" dirty="0"/>
              <a:t> </a:t>
            </a:r>
            <a:endParaRPr lang="en-US" sz="4400" dirty="0"/>
          </a:p>
        </p:txBody>
      </p:sp>
      <p:sp>
        <p:nvSpPr>
          <p:cNvPr id="21" name="TextBox 20">
            <a:extLst>
              <a:ext uri="{FF2B5EF4-FFF2-40B4-BE49-F238E27FC236}">
                <a16:creationId xmlns:a16="http://schemas.microsoft.com/office/drawing/2014/main" xmlns="" id="{1A17548B-84E9-4DFB-9F0D-E186DFCA3CB3}"/>
              </a:ext>
            </a:extLst>
          </p:cNvPr>
          <p:cNvSpPr txBox="1"/>
          <p:nvPr/>
        </p:nvSpPr>
        <p:spPr>
          <a:xfrm>
            <a:off x="7789390" y="7263670"/>
            <a:ext cx="4229100" cy="2362185"/>
          </a:xfrm>
          <a:prstGeom prst="rect">
            <a:avLst/>
          </a:prstGeom>
          <a:noFill/>
        </p:spPr>
        <p:txBody>
          <a:bodyPr wrap="square">
            <a:spAutoFit/>
          </a:bodyPr>
          <a:lstStyle/>
          <a:p>
            <a:pPr algn="ctr">
              <a:lnSpc>
                <a:spcPts val="5880"/>
              </a:lnSpc>
            </a:pPr>
            <a:r>
              <a:rPr lang="en-US" sz="3000" dirty="0">
                <a:solidFill>
                  <a:srgbClr val="000000"/>
                </a:solidFill>
                <a:latin typeface="Open Sans Bold"/>
              </a:rPr>
              <a:t>TS. HOÀNG THỊ </a:t>
            </a:r>
            <a:r>
              <a:rPr lang="en-US" sz="3000" dirty="0" smtClean="0">
                <a:solidFill>
                  <a:srgbClr val="000000"/>
                </a:solidFill>
                <a:latin typeface="Open Sans Bold"/>
              </a:rPr>
              <a:t>NHO. </a:t>
            </a:r>
            <a:r>
              <a:rPr lang="en-US" sz="3000" dirty="0" err="1" smtClean="0">
                <a:solidFill>
                  <a:srgbClr val="000000"/>
                </a:solidFill>
                <a:latin typeface="Open Sans Bold"/>
              </a:rPr>
              <a:t>Đại</a:t>
            </a:r>
            <a:r>
              <a:rPr lang="en-US" sz="3000" dirty="0" smtClean="0">
                <a:solidFill>
                  <a:srgbClr val="000000"/>
                </a:solidFill>
                <a:latin typeface="Open Sans Bold"/>
              </a:rPr>
              <a:t> </a:t>
            </a:r>
            <a:r>
              <a:rPr lang="en-US" sz="3000" dirty="0" err="1" smtClean="0">
                <a:solidFill>
                  <a:srgbClr val="000000"/>
                </a:solidFill>
                <a:latin typeface="Open Sans Bold"/>
              </a:rPr>
              <a:t>học</a:t>
            </a:r>
            <a:r>
              <a:rPr lang="en-US" sz="3000" dirty="0" smtClean="0">
                <a:solidFill>
                  <a:srgbClr val="000000"/>
                </a:solidFill>
                <a:latin typeface="Open Sans Bold"/>
              </a:rPr>
              <a:t> </a:t>
            </a:r>
            <a:r>
              <a:rPr lang="en-US" sz="3000" dirty="0" err="1" smtClean="0">
                <a:solidFill>
                  <a:srgbClr val="000000"/>
                </a:solidFill>
                <a:latin typeface="Open Sans Bold"/>
              </a:rPr>
              <a:t>Giáo</a:t>
            </a:r>
            <a:r>
              <a:rPr lang="en-US" sz="3000" dirty="0" smtClean="0">
                <a:solidFill>
                  <a:srgbClr val="000000"/>
                </a:solidFill>
                <a:latin typeface="Open Sans Bold"/>
              </a:rPr>
              <a:t> </a:t>
            </a:r>
            <a:r>
              <a:rPr lang="en-US" sz="3000" dirty="0" err="1" smtClean="0">
                <a:solidFill>
                  <a:srgbClr val="000000"/>
                </a:solidFill>
                <a:latin typeface="Open Sans Bold"/>
              </a:rPr>
              <a:t>dục</a:t>
            </a:r>
            <a:r>
              <a:rPr lang="en-US" sz="3000" dirty="0" smtClean="0">
                <a:solidFill>
                  <a:srgbClr val="000000"/>
                </a:solidFill>
                <a:latin typeface="Open Sans Bold"/>
              </a:rPr>
              <a:t>, </a:t>
            </a:r>
          </a:p>
          <a:p>
            <a:pPr algn="ctr">
              <a:lnSpc>
                <a:spcPts val="5880"/>
              </a:lnSpc>
            </a:pPr>
            <a:r>
              <a:rPr lang="en-US" sz="3000" dirty="0" err="1" smtClean="0">
                <a:solidFill>
                  <a:srgbClr val="000000"/>
                </a:solidFill>
                <a:latin typeface="Open Sans Bold"/>
              </a:rPr>
              <a:t>Đại</a:t>
            </a:r>
            <a:r>
              <a:rPr lang="en-US" sz="3000" dirty="0" smtClean="0">
                <a:solidFill>
                  <a:srgbClr val="000000"/>
                </a:solidFill>
                <a:latin typeface="Open Sans Bold"/>
              </a:rPr>
              <a:t> </a:t>
            </a:r>
            <a:r>
              <a:rPr lang="en-US" sz="3000" dirty="0" err="1" smtClean="0">
                <a:solidFill>
                  <a:srgbClr val="000000"/>
                </a:solidFill>
                <a:latin typeface="Open Sans Bold"/>
              </a:rPr>
              <a:t>học</a:t>
            </a:r>
            <a:r>
              <a:rPr lang="en-US" sz="3000" dirty="0" smtClean="0">
                <a:solidFill>
                  <a:srgbClr val="000000"/>
                </a:solidFill>
                <a:latin typeface="Open Sans Bold"/>
              </a:rPr>
              <a:t> </a:t>
            </a:r>
            <a:r>
              <a:rPr lang="en-US" sz="3000" dirty="0" err="1" smtClean="0">
                <a:solidFill>
                  <a:srgbClr val="000000"/>
                </a:solidFill>
                <a:latin typeface="Open Sans Bold"/>
              </a:rPr>
              <a:t>Quốc</a:t>
            </a:r>
            <a:r>
              <a:rPr lang="en-US" sz="3000" dirty="0" smtClean="0">
                <a:solidFill>
                  <a:srgbClr val="000000"/>
                </a:solidFill>
                <a:latin typeface="Open Sans Bold"/>
              </a:rPr>
              <a:t> </a:t>
            </a:r>
            <a:r>
              <a:rPr lang="en-US" sz="3000" dirty="0" err="1" smtClean="0">
                <a:solidFill>
                  <a:srgbClr val="000000"/>
                </a:solidFill>
                <a:latin typeface="Open Sans Bold"/>
              </a:rPr>
              <a:t>gia</a:t>
            </a:r>
            <a:endParaRPr lang="en-US" sz="3000" dirty="0">
              <a:solidFill>
                <a:srgbClr val="000000"/>
              </a:solidFill>
              <a:latin typeface="Open Sans Bold"/>
            </a:endParaRPr>
          </a:p>
        </p:txBody>
      </p:sp>
      <p:pic>
        <p:nvPicPr>
          <p:cNvPr id="22" name="Picture 14">
            <a:extLst>
              <a:ext uri="{FF2B5EF4-FFF2-40B4-BE49-F238E27FC236}">
                <a16:creationId xmlns:a16="http://schemas.microsoft.com/office/drawing/2014/main" xmlns="" id="{B1EFBD51-B8B6-4675-8065-36AD1AC39D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48400" y="8187306"/>
            <a:ext cx="1559383" cy="1528194"/>
          </a:xfrm>
          <a:prstGeom prst="rect">
            <a:avLst/>
          </a:prstGeom>
        </p:spPr>
      </p:pic>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3252358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8285410"/>
            <a:ext cx="18288000" cy="2001590"/>
          </a:xfrm>
          <a:prstGeom prst="rect">
            <a:avLst/>
          </a:prstGeom>
          <a:solidFill>
            <a:srgbClr val="EDECED"/>
          </a:solidFill>
        </p:spPr>
      </p:sp>
      <p:sp>
        <p:nvSpPr>
          <p:cNvPr id="9" name="TextBox 9"/>
          <p:cNvSpPr txBox="1"/>
          <p:nvPr/>
        </p:nvSpPr>
        <p:spPr>
          <a:xfrm>
            <a:off x="1040049" y="876170"/>
            <a:ext cx="12900743" cy="585930"/>
          </a:xfrm>
          <a:prstGeom prst="rect">
            <a:avLst/>
          </a:prstGeom>
        </p:spPr>
        <p:txBody>
          <a:bodyPr lIns="0" tIns="0" rIns="0" bIns="0" rtlCol="0" anchor="t">
            <a:spAutoFit/>
          </a:bodyPr>
          <a:lstStyle/>
          <a:p>
            <a:pPr>
              <a:lnSpc>
                <a:spcPts val="4800"/>
              </a:lnSpc>
            </a:pPr>
            <a:r>
              <a:rPr lang="en-US" sz="3500" dirty="0" err="1" smtClean="0">
                <a:solidFill>
                  <a:srgbClr val="000000"/>
                </a:solidFill>
                <a:latin typeface="Calistoga"/>
              </a:rPr>
              <a:t>Hình</a:t>
            </a:r>
            <a:r>
              <a:rPr lang="en-US" sz="3500" dirty="0" smtClean="0">
                <a:solidFill>
                  <a:srgbClr val="000000"/>
                </a:solidFill>
                <a:latin typeface="Calistoga"/>
              </a:rPr>
              <a:t> </a:t>
            </a:r>
            <a:r>
              <a:rPr lang="en-US" sz="3500" dirty="0" err="1" smtClean="0">
                <a:solidFill>
                  <a:srgbClr val="000000"/>
                </a:solidFill>
                <a:latin typeface="Calistoga"/>
              </a:rPr>
              <a:t>ảnh</a:t>
            </a:r>
            <a:r>
              <a:rPr lang="en-US" sz="3500" dirty="0" smtClean="0">
                <a:solidFill>
                  <a:srgbClr val="000000"/>
                </a:solidFill>
                <a:latin typeface="Calistoga"/>
              </a:rPr>
              <a:t> </a:t>
            </a:r>
            <a:r>
              <a:rPr lang="en-US" sz="3500" dirty="0" err="1" smtClean="0">
                <a:solidFill>
                  <a:srgbClr val="000000"/>
                </a:solidFill>
                <a:latin typeface="Calistoga"/>
              </a:rPr>
              <a:t>về</a:t>
            </a:r>
            <a:r>
              <a:rPr lang="en-US" sz="3500" dirty="0" smtClean="0">
                <a:solidFill>
                  <a:srgbClr val="000000"/>
                </a:solidFill>
                <a:latin typeface="Calistoga"/>
              </a:rPr>
              <a:t> </a:t>
            </a:r>
            <a:r>
              <a:rPr lang="en-US" sz="3500" dirty="0" err="1" smtClean="0">
                <a:solidFill>
                  <a:srgbClr val="000000"/>
                </a:solidFill>
                <a:latin typeface="Calistoga"/>
              </a:rPr>
              <a:t>các</a:t>
            </a:r>
            <a:r>
              <a:rPr lang="en-US" sz="3500" dirty="0" smtClean="0">
                <a:solidFill>
                  <a:srgbClr val="000000"/>
                </a:solidFill>
                <a:latin typeface="Calistoga"/>
              </a:rPr>
              <a:t> </a:t>
            </a:r>
            <a:r>
              <a:rPr lang="en-US" sz="3500" dirty="0" err="1" smtClean="0">
                <a:solidFill>
                  <a:srgbClr val="000000"/>
                </a:solidFill>
                <a:latin typeface="Calistoga"/>
              </a:rPr>
              <a:t>kênh</a:t>
            </a:r>
            <a:r>
              <a:rPr lang="en-US" sz="3500" dirty="0" smtClean="0">
                <a:solidFill>
                  <a:srgbClr val="000000"/>
                </a:solidFill>
                <a:latin typeface="Calistoga"/>
              </a:rPr>
              <a:t>/</a:t>
            </a:r>
            <a:r>
              <a:rPr lang="en-US" sz="3500" dirty="0" err="1" smtClean="0">
                <a:solidFill>
                  <a:srgbClr val="000000"/>
                </a:solidFill>
                <a:latin typeface="Calistoga"/>
              </a:rPr>
              <a:t>hình</a:t>
            </a:r>
            <a:r>
              <a:rPr lang="en-US" sz="3500" dirty="0" smtClean="0">
                <a:solidFill>
                  <a:srgbClr val="000000"/>
                </a:solidFill>
                <a:latin typeface="Calistoga"/>
              </a:rPr>
              <a:t> </a:t>
            </a:r>
            <a:r>
              <a:rPr lang="en-US" sz="3500" dirty="0" err="1" smtClean="0">
                <a:solidFill>
                  <a:srgbClr val="000000"/>
                </a:solidFill>
                <a:latin typeface="Calistoga"/>
              </a:rPr>
              <a:t>thức</a:t>
            </a:r>
            <a:r>
              <a:rPr lang="en-US" sz="3500" dirty="0" smtClean="0">
                <a:solidFill>
                  <a:srgbClr val="000000"/>
                </a:solidFill>
                <a:latin typeface="Calistoga"/>
              </a:rPr>
              <a:t> </a:t>
            </a:r>
            <a:r>
              <a:rPr lang="en-US" sz="3500" dirty="0" err="1" smtClean="0">
                <a:solidFill>
                  <a:srgbClr val="000000"/>
                </a:solidFill>
                <a:latin typeface="Calistoga"/>
              </a:rPr>
              <a:t>liên</a:t>
            </a:r>
            <a:r>
              <a:rPr lang="en-US" sz="3500" dirty="0" smtClean="0">
                <a:solidFill>
                  <a:srgbClr val="000000"/>
                </a:solidFill>
                <a:latin typeface="Calistoga"/>
              </a:rPr>
              <a:t> </a:t>
            </a:r>
            <a:r>
              <a:rPr lang="en-US" sz="3500" dirty="0" err="1" smtClean="0">
                <a:solidFill>
                  <a:srgbClr val="000000"/>
                </a:solidFill>
                <a:latin typeface="Calistoga"/>
              </a:rPr>
              <a:t>lạc</a:t>
            </a:r>
            <a:r>
              <a:rPr lang="en-US" sz="3500" dirty="0" smtClean="0">
                <a:solidFill>
                  <a:srgbClr val="000000"/>
                </a:solidFill>
                <a:latin typeface="Calistoga"/>
              </a:rPr>
              <a:t>, </a:t>
            </a:r>
            <a:r>
              <a:rPr lang="en-US" sz="3500" dirty="0" err="1" smtClean="0">
                <a:solidFill>
                  <a:srgbClr val="000000"/>
                </a:solidFill>
                <a:latin typeface="Calistoga"/>
              </a:rPr>
              <a:t>hướng</a:t>
            </a:r>
            <a:r>
              <a:rPr lang="en-US" sz="3500" dirty="0" smtClean="0">
                <a:solidFill>
                  <a:srgbClr val="000000"/>
                </a:solidFill>
                <a:latin typeface="Calistoga"/>
              </a:rPr>
              <a:t> </a:t>
            </a:r>
            <a:r>
              <a:rPr lang="en-US" sz="3500" dirty="0" err="1" smtClean="0">
                <a:solidFill>
                  <a:srgbClr val="000000"/>
                </a:solidFill>
                <a:latin typeface="Calistoga"/>
              </a:rPr>
              <a:t>dẫn</a:t>
            </a:r>
            <a:r>
              <a:rPr lang="en-US" sz="3500" dirty="0" smtClean="0">
                <a:solidFill>
                  <a:srgbClr val="000000"/>
                </a:solidFill>
                <a:latin typeface="Calistoga"/>
              </a:rPr>
              <a:t> </a:t>
            </a:r>
            <a:r>
              <a:rPr lang="en-US" sz="3500" dirty="0" err="1" smtClean="0">
                <a:solidFill>
                  <a:srgbClr val="000000"/>
                </a:solidFill>
                <a:latin typeface="Calistoga"/>
              </a:rPr>
              <a:t>phụ</a:t>
            </a:r>
            <a:r>
              <a:rPr lang="en-US" sz="3500" dirty="0" smtClean="0">
                <a:solidFill>
                  <a:srgbClr val="000000"/>
                </a:solidFill>
                <a:latin typeface="Calistoga"/>
              </a:rPr>
              <a:t> </a:t>
            </a:r>
            <a:r>
              <a:rPr lang="en-US" sz="3500" dirty="0" err="1" smtClean="0">
                <a:solidFill>
                  <a:srgbClr val="000000"/>
                </a:solidFill>
                <a:latin typeface="Calistoga"/>
              </a:rPr>
              <a:t>huynh</a:t>
            </a:r>
            <a:endParaRPr lang="en-US" sz="3500" dirty="0">
              <a:solidFill>
                <a:srgbClr val="000000"/>
              </a:solidFill>
              <a:latin typeface="Calistoga"/>
            </a:endParaRPr>
          </a:p>
        </p:txBody>
      </p:sp>
      <p:sp>
        <p:nvSpPr>
          <p:cNvPr id="11" name="TextBox 11"/>
          <p:cNvSpPr txBox="1"/>
          <p:nvPr/>
        </p:nvSpPr>
        <p:spPr>
          <a:xfrm>
            <a:off x="1040049" y="1853689"/>
            <a:ext cx="8332551" cy="2074414"/>
          </a:xfrm>
          <a:prstGeom prst="rect">
            <a:avLst/>
          </a:prstGeom>
        </p:spPr>
        <p:txBody>
          <a:bodyPr wrap="square" lIns="0" tIns="0" rIns="0" bIns="0" rtlCol="0" anchor="t">
            <a:spAutoFit/>
          </a:bodyPr>
          <a:lstStyle/>
          <a:p>
            <a:pPr marL="457200" lvl="0" indent="-457200" algn="just">
              <a:lnSpc>
                <a:spcPct val="130000"/>
              </a:lnSpc>
              <a:spcBef>
                <a:spcPts val="300"/>
              </a:spcBef>
              <a:spcAft>
                <a:spcPts val="300"/>
              </a:spcAft>
              <a:buFontTx/>
              <a:buChar char="-"/>
            </a:pPr>
            <a:r>
              <a:rPr lang="en-US" sz="3200" b="1" dirty="0" err="1" smtClean="0"/>
              <a:t>Sử</a:t>
            </a:r>
            <a:r>
              <a:rPr lang="en-US" sz="3200" b="1" dirty="0" smtClean="0"/>
              <a:t> </a:t>
            </a:r>
            <a:r>
              <a:rPr lang="en-US" sz="3200" b="1" dirty="0" err="1" smtClean="0"/>
              <a:t>dụng</a:t>
            </a:r>
            <a:r>
              <a:rPr lang="en-US" sz="3200" b="1" dirty="0" smtClean="0"/>
              <a:t> </a:t>
            </a:r>
            <a:r>
              <a:rPr lang="en-US" sz="3200" b="1" dirty="0" err="1" smtClean="0"/>
              <a:t>các</a:t>
            </a:r>
            <a:r>
              <a:rPr lang="en-US" sz="3200" b="1" dirty="0" smtClean="0"/>
              <a:t> </a:t>
            </a:r>
            <a:r>
              <a:rPr lang="en-US" sz="3200" b="1" dirty="0" err="1" smtClean="0"/>
              <a:t>phần</a:t>
            </a:r>
            <a:r>
              <a:rPr lang="en-US" sz="3200" b="1" dirty="0" smtClean="0"/>
              <a:t> </a:t>
            </a:r>
            <a:r>
              <a:rPr lang="en-US" sz="3200" b="1" dirty="0" err="1" smtClean="0"/>
              <a:t>mềm</a:t>
            </a:r>
            <a:endParaRPr lang="en-US" sz="3200" b="1" dirty="0" smtClean="0"/>
          </a:p>
          <a:p>
            <a:pPr marL="457200" lvl="0" indent="-457200" algn="just">
              <a:lnSpc>
                <a:spcPct val="130000"/>
              </a:lnSpc>
              <a:spcBef>
                <a:spcPts val="300"/>
              </a:spcBef>
              <a:spcAft>
                <a:spcPts val="300"/>
              </a:spcAft>
              <a:buFontTx/>
              <a:buChar char="-"/>
            </a:pPr>
            <a:r>
              <a:rPr lang="en-US" sz="3200" b="1" dirty="0" err="1" smtClean="0"/>
              <a:t>Nhóm</a:t>
            </a:r>
            <a:r>
              <a:rPr lang="en-US" sz="3200" b="1" dirty="0" smtClean="0"/>
              <a:t> </a:t>
            </a:r>
            <a:r>
              <a:rPr lang="en-US" sz="3200" b="1" dirty="0" err="1" smtClean="0"/>
              <a:t>zalo</a:t>
            </a:r>
            <a:r>
              <a:rPr lang="en-US" sz="3200" b="1" dirty="0" smtClean="0"/>
              <a:t>, face book</a:t>
            </a:r>
          </a:p>
          <a:p>
            <a:pPr marL="457200" lvl="0" indent="-457200" algn="just">
              <a:lnSpc>
                <a:spcPct val="130000"/>
              </a:lnSpc>
              <a:spcBef>
                <a:spcPts val="300"/>
              </a:spcBef>
              <a:spcAft>
                <a:spcPts val="300"/>
              </a:spcAft>
              <a:buFontTx/>
              <a:buChar char="-"/>
            </a:pPr>
            <a:r>
              <a:rPr lang="en-US" sz="3200" b="1" dirty="0" err="1" smtClean="0"/>
              <a:t>Bảng</a:t>
            </a:r>
            <a:r>
              <a:rPr lang="en-US" sz="3200" b="1" dirty="0" smtClean="0"/>
              <a:t> </a:t>
            </a:r>
            <a:r>
              <a:rPr lang="en-US" sz="3200" b="1" dirty="0" err="1" smtClean="0"/>
              <a:t>thông</a:t>
            </a:r>
            <a:r>
              <a:rPr lang="en-US" sz="3200" b="1" dirty="0" smtClean="0"/>
              <a:t> tin </a:t>
            </a:r>
            <a:r>
              <a:rPr lang="en-US" sz="3200" b="1" dirty="0" err="1" smtClean="0"/>
              <a:t>tuyên</a:t>
            </a:r>
            <a:r>
              <a:rPr lang="en-US" sz="3200" b="1" dirty="0" smtClean="0"/>
              <a:t> </a:t>
            </a:r>
            <a:r>
              <a:rPr lang="en-US" sz="3200" b="1" dirty="0" err="1" smtClean="0"/>
              <a:t>truyền</a:t>
            </a:r>
            <a:endParaRPr lang="en-US" sz="3200" b="1" dirty="0" smtClean="0"/>
          </a:p>
        </p:txBody>
      </p:sp>
      <p:pic>
        <p:nvPicPr>
          <p:cNvPr id="6" name="Picture 5">
            <a:extLst>
              <a:ext uri="{FF2B5EF4-FFF2-40B4-BE49-F238E27FC236}">
                <a16:creationId xmlns:a16="http://schemas.microsoft.com/office/drawing/2014/main" xmlns="" id="{D25A55AF-7DEC-4B92-B689-0BFF41C335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0" y="1322962"/>
            <a:ext cx="5867400" cy="4606163"/>
          </a:xfrm>
          <a:prstGeom prst="rect">
            <a:avLst/>
          </a:prstGeom>
        </p:spPr>
      </p:pic>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4100868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7"/>
          <p:cNvSpPr>
            <a:spLocks noChangeShapeType="1"/>
          </p:cNvSpPr>
          <p:nvPr/>
        </p:nvSpPr>
        <p:spPr bwMode="auto">
          <a:xfrm rot="5400000">
            <a:off x="1819768" y="795021"/>
            <a:ext cx="808508"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lIns="0" tIns="0" rIns="0" bIns="0"/>
          <a:lstStyle/>
          <a:p>
            <a:endParaRPr lang="en-US" sz="36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960" y="179561"/>
            <a:ext cx="1600596" cy="1200447"/>
          </a:xfrm>
          <a:prstGeom prst="rect">
            <a:avLst/>
          </a:prstGeom>
        </p:spPr>
      </p:pic>
      <p:sp>
        <p:nvSpPr>
          <p:cNvPr id="7" name="TextBox 6"/>
          <p:cNvSpPr txBox="1"/>
          <p:nvPr/>
        </p:nvSpPr>
        <p:spPr>
          <a:xfrm>
            <a:off x="2346486" y="708277"/>
            <a:ext cx="6240666" cy="646331"/>
          </a:xfrm>
          <a:prstGeom prst="rect">
            <a:avLst/>
          </a:prstGeom>
          <a:noFill/>
        </p:spPr>
        <p:txBody>
          <a:bodyPr wrap="square" rtlCol="0">
            <a:spAutoFit/>
          </a:bodyPr>
          <a:lstStyle/>
          <a:p>
            <a:r>
              <a:rPr lang="vi-VN" sz="3600" b="1" dirty="0">
                <a:solidFill>
                  <a:srgbClr val="F1645E"/>
                </a:solidFill>
                <a:cs typeface="Baloo" panose="03080902040302020200" pitchFamily="66" charset="0"/>
              </a:rPr>
              <a:t>trong trường mầm non</a:t>
            </a:r>
          </a:p>
        </p:txBody>
      </p:sp>
      <p:sp>
        <p:nvSpPr>
          <p:cNvPr id="8" name="TextBox 7"/>
          <p:cNvSpPr txBox="1"/>
          <p:nvPr/>
        </p:nvSpPr>
        <p:spPr>
          <a:xfrm>
            <a:off x="2346487" y="260113"/>
            <a:ext cx="11215688" cy="553998"/>
          </a:xfrm>
          <a:prstGeom prst="rect">
            <a:avLst/>
          </a:prstGeom>
          <a:noFill/>
        </p:spPr>
        <p:txBody>
          <a:bodyPr wrap="square" rtlCol="0">
            <a:spAutoFit/>
          </a:bodyPr>
          <a:lstStyle/>
          <a:p>
            <a:r>
              <a:rPr lang="vi-VN" sz="3000" dirty="0">
                <a:solidFill>
                  <a:srgbClr val="F1645E"/>
                </a:solidFill>
                <a:cs typeface="Baloo" panose="03080902040302020200" pitchFamily="66" charset="0"/>
              </a:rPr>
              <a:t>Phục vụ cho công tác quản lý, tương tác và thông tin liên lạc </a:t>
            </a:r>
          </a:p>
        </p:txBody>
      </p:sp>
      <p:sp>
        <p:nvSpPr>
          <p:cNvPr id="9" name="TextBox 8"/>
          <p:cNvSpPr txBox="1"/>
          <p:nvPr/>
        </p:nvSpPr>
        <p:spPr>
          <a:xfrm>
            <a:off x="142876" y="8479089"/>
            <a:ext cx="3395807" cy="1200329"/>
          </a:xfrm>
          <a:prstGeom prst="rect">
            <a:avLst/>
          </a:prstGeom>
          <a:noFill/>
        </p:spPr>
        <p:txBody>
          <a:bodyPr wrap="square" rtlCol="0">
            <a:spAutoFit/>
          </a:bodyPr>
          <a:lstStyle/>
          <a:p>
            <a:pPr algn="ctr"/>
            <a:r>
              <a:rPr lang="en-US" sz="2400" dirty="0">
                <a:solidFill>
                  <a:schemeClr val="tx1">
                    <a:lumMod val="65000"/>
                    <a:lumOff val="35000"/>
                  </a:schemeClr>
                </a:solidFill>
                <a:latin typeface="Arial (Body)"/>
              </a:rPr>
              <a:t>Quản lý Chương trình học </a:t>
            </a:r>
            <a:r>
              <a:rPr lang="en-US" sz="2400" dirty="0" err="1">
                <a:solidFill>
                  <a:schemeClr val="tx1">
                    <a:lumMod val="65000"/>
                    <a:lumOff val="35000"/>
                  </a:schemeClr>
                </a:solidFill>
                <a:latin typeface="Arial (Body)"/>
              </a:rPr>
              <a:t>theo</a:t>
            </a:r>
            <a:r>
              <a:rPr lang="en-US" sz="2400" dirty="0">
                <a:solidFill>
                  <a:schemeClr val="tx1">
                    <a:lumMod val="65000"/>
                    <a:lumOff val="35000"/>
                  </a:schemeClr>
                </a:solidFill>
                <a:latin typeface="Arial (Body)"/>
              </a:rPr>
              <a:t> từng lớp, khối và chủ đề.</a:t>
            </a:r>
            <a:endParaRPr lang="vi-VN" sz="2400" dirty="0">
              <a:solidFill>
                <a:schemeClr val="tx1">
                  <a:lumMod val="65000"/>
                  <a:lumOff val="35000"/>
                </a:schemeClr>
              </a:solidFill>
              <a:latin typeface="Arial (Body)"/>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876" y="1853184"/>
            <a:ext cx="3461795" cy="6625905"/>
          </a:xfrm>
          <a:prstGeom prst="rect">
            <a:avLst/>
          </a:prstGeom>
        </p:spPr>
      </p:pic>
      <p:sp>
        <p:nvSpPr>
          <p:cNvPr id="17" name="TextBox 16">
            <a:extLst>
              <a:ext uri="{FF2B5EF4-FFF2-40B4-BE49-F238E27FC236}">
                <a16:creationId xmlns:a16="http://schemas.microsoft.com/office/drawing/2014/main" xmlns="" id="{E6EC38C8-EB86-4712-A49F-60C903F4E864}"/>
              </a:ext>
            </a:extLst>
          </p:cNvPr>
          <p:cNvSpPr txBox="1"/>
          <p:nvPr/>
        </p:nvSpPr>
        <p:spPr>
          <a:xfrm>
            <a:off x="7701718" y="8432120"/>
            <a:ext cx="2814662" cy="1569660"/>
          </a:xfrm>
          <a:prstGeom prst="rect">
            <a:avLst/>
          </a:prstGeom>
          <a:noFill/>
        </p:spPr>
        <p:txBody>
          <a:bodyPr wrap="square" rtlCol="0">
            <a:spAutoFit/>
          </a:bodyPr>
          <a:lstStyle/>
          <a:p>
            <a:pPr algn="ctr"/>
            <a:r>
              <a:rPr lang="en-US" sz="2400" dirty="0" err="1">
                <a:solidFill>
                  <a:schemeClr val="tx1">
                    <a:lumMod val="65000"/>
                    <a:lumOff val="35000"/>
                  </a:schemeClr>
                </a:solidFill>
                <a:latin typeface="Arial (Body)"/>
              </a:rPr>
              <a:t>Kênh</a:t>
            </a:r>
            <a:r>
              <a:rPr lang="en-US" sz="2400" dirty="0">
                <a:solidFill>
                  <a:schemeClr val="tx1">
                    <a:lumMod val="65000"/>
                    <a:lumOff val="35000"/>
                  </a:schemeClr>
                </a:solidFill>
                <a:latin typeface="Arial (Body)"/>
              </a:rPr>
              <a:t> </a:t>
            </a:r>
            <a:r>
              <a:rPr lang="en-US" sz="2400" dirty="0" err="1">
                <a:solidFill>
                  <a:schemeClr val="tx1">
                    <a:lumMod val="65000"/>
                    <a:lumOff val="35000"/>
                  </a:schemeClr>
                </a:solidFill>
                <a:latin typeface="Arial (Body)"/>
              </a:rPr>
              <a:t>lắng</a:t>
            </a:r>
            <a:r>
              <a:rPr lang="en-US" sz="2400" dirty="0">
                <a:solidFill>
                  <a:schemeClr val="tx1">
                    <a:lumMod val="65000"/>
                    <a:lumOff val="35000"/>
                  </a:schemeClr>
                </a:solidFill>
                <a:latin typeface="Arial (Body)"/>
              </a:rPr>
              <a:t> nghe và giải quyết thông tin thông qua </a:t>
            </a:r>
            <a:r>
              <a:rPr lang="en-US" sz="2400" dirty="0" err="1">
                <a:solidFill>
                  <a:schemeClr val="tx1">
                    <a:lumMod val="65000"/>
                    <a:lumOff val="35000"/>
                  </a:schemeClr>
                </a:solidFill>
                <a:latin typeface="Arial (Body)"/>
              </a:rPr>
              <a:t>hòm</a:t>
            </a:r>
            <a:r>
              <a:rPr lang="en-US" sz="2400" dirty="0">
                <a:solidFill>
                  <a:schemeClr val="tx1">
                    <a:lumMod val="65000"/>
                    <a:lumOff val="35000"/>
                  </a:schemeClr>
                </a:solidFill>
                <a:latin typeface="Arial (Body)"/>
              </a:rPr>
              <a:t> </a:t>
            </a:r>
            <a:r>
              <a:rPr lang="en-US" sz="2400" dirty="0" err="1">
                <a:solidFill>
                  <a:schemeClr val="tx1">
                    <a:lumMod val="65000"/>
                    <a:lumOff val="35000"/>
                  </a:schemeClr>
                </a:solidFill>
                <a:latin typeface="Arial (Body)"/>
              </a:rPr>
              <a:t>thư</a:t>
            </a:r>
            <a:r>
              <a:rPr lang="en-US" sz="2400" dirty="0">
                <a:solidFill>
                  <a:schemeClr val="tx1">
                    <a:lumMod val="65000"/>
                    <a:lumOff val="35000"/>
                  </a:schemeClr>
                </a:solidFill>
                <a:latin typeface="Arial (Body)"/>
              </a:rPr>
              <a:t> góp ý</a:t>
            </a:r>
            <a:endParaRPr lang="vi-VN" sz="2400" dirty="0">
              <a:solidFill>
                <a:schemeClr val="tx1">
                  <a:lumMod val="65000"/>
                  <a:lumOff val="35000"/>
                </a:schemeClr>
              </a:solidFill>
              <a:latin typeface="Arial (Body)"/>
            </a:endParaRPr>
          </a:p>
        </p:txBody>
      </p:sp>
      <p:sp>
        <p:nvSpPr>
          <p:cNvPr id="18" name="TextBox 17">
            <a:extLst>
              <a:ext uri="{FF2B5EF4-FFF2-40B4-BE49-F238E27FC236}">
                <a16:creationId xmlns:a16="http://schemas.microsoft.com/office/drawing/2014/main" xmlns="" id="{880B5569-5CCB-4997-96FE-8A2DEC770F51}"/>
              </a:ext>
            </a:extLst>
          </p:cNvPr>
          <p:cNvSpPr txBox="1"/>
          <p:nvPr/>
        </p:nvSpPr>
        <p:spPr>
          <a:xfrm>
            <a:off x="11306685" y="8427995"/>
            <a:ext cx="3062778" cy="1569660"/>
          </a:xfrm>
          <a:prstGeom prst="rect">
            <a:avLst/>
          </a:prstGeom>
          <a:noFill/>
        </p:spPr>
        <p:txBody>
          <a:bodyPr wrap="square" rtlCol="0">
            <a:spAutoFit/>
          </a:bodyPr>
          <a:lstStyle/>
          <a:p>
            <a:pPr algn="ctr"/>
            <a:r>
              <a:rPr lang="en-US" sz="2400" dirty="0">
                <a:solidFill>
                  <a:schemeClr val="tx1">
                    <a:lumMod val="65000"/>
                    <a:lumOff val="35000"/>
                  </a:schemeClr>
                </a:solidFill>
                <a:latin typeface="Arial (Body)"/>
              </a:rPr>
              <a:t>Quản lý và tổ chức các sự </a:t>
            </a:r>
            <a:r>
              <a:rPr lang="en-US" sz="2400" dirty="0" err="1">
                <a:solidFill>
                  <a:schemeClr val="tx1">
                    <a:lumMod val="65000"/>
                    <a:lumOff val="35000"/>
                  </a:schemeClr>
                </a:solidFill>
                <a:latin typeface="Arial (Body)"/>
              </a:rPr>
              <a:t>kiện</a:t>
            </a:r>
            <a:r>
              <a:rPr lang="en-US" sz="2400" dirty="0">
                <a:solidFill>
                  <a:schemeClr val="tx1">
                    <a:lumMod val="65000"/>
                    <a:lumOff val="35000"/>
                  </a:schemeClr>
                </a:solidFill>
                <a:latin typeface="Arial (Body)"/>
              </a:rPr>
              <a:t> </a:t>
            </a:r>
            <a:r>
              <a:rPr lang="en-US" sz="2400" dirty="0" err="1">
                <a:solidFill>
                  <a:schemeClr val="tx1">
                    <a:lumMod val="65000"/>
                    <a:lumOff val="35000"/>
                  </a:schemeClr>
                </a:solidFill>
                <a:latin typeface="Arial (Body)"/>
              </a:rPr>
              <a:t>cho</a:t>
            </a:r>
            <a:r>
              <a:rPr lang="en-US" sz="2400" dirty="0">
                <a:solidFill>
                  <a:schemeClr val="tx1">
                    <a:lumMod val="65000"/>
                    <a:lumOff val="35000"/>
                  </a:schemeClr>
                </a:solidFill>
                <a:latin typeface="Arial (Body)"/>
              </a:rPr>
              <a:t> phụ </a:t>
            </a:r>
            <a:r>
              <a:rPr lang="en-US" sz="2400" dirty="0" err="1">
                <a:solidFill>
                  <a:schemeClr val="tx1">
                    <a:lumMod val="65000"/>
                    <a:lumOff val="35000"/>
                  </a:schemeClr>
                </a:solidFill>
                <a:latin typeface="Arial (Body)"/>
              </a:rPr>
              <a:t>huynh</a:t>
            </a:r>
            <a:r>
              <a:rPr lang="en-US" sz="2400" dirty="0">
                <a:solidFill>
                  <a:schemeClr val="tx1">
                    <a:lumMod val="65000"/>
                    <a:lumOff val="35000"/>
                  </a:schemeClr>
                </a:solidFill>
                <a:latin typeface="Arial (Body)"/>
              </a:rPr>
              <a:t> và học sinh của trường</a:t>
            </a:r>
            <a:endParaRPr lang="vi-VN" sz="2400" dirty="0">
              <a:solidFill>
                <a:schemeClr val="tx1">
                  <a:lumMod val="65000"/>
                  <a:lumOff val="35000"/>
                </a:schemeClr>
              </a:solidFill>
              <a:latin typeface="Arial (Body)"/>
            </a:endParaRPr>
          </a:p>
        </p:txBody>
      </p:sp>
      <p:sp>
        <p:nvSpPr>
          <p:cNvPr id="19" name="TextBox 18">
            <a:extLst>
              <a:ext uri="{FF2B5EF4-FFF2-40B4-BE49-F238E27FC236}">
                <a16:creationId xmlns:a16="http://schemas.microsoft.com/office/drawing/2014/main" xmlns="" id="{CF4118BB-DF31-4AB5-8155-8FC6C58DA551}"/>
              </a:ext>
            </a:extLst>
          </p:cNvPr>
          <p:cNvSpPr txBox="1"/>
          <p:nvPr/>
        </p:nvSpPr>
        <p:spPr>
          <a:xfrm>
            <a:off x="15004417" y="8457132"/>
            <a:ext cx="2997284" cy="1200329"/>
          </a:xfrm>
          <a:prstGeom prst="rect">
            <a:avLst/>
          </a:prstGeom>
          <a:noFill/>
        </p:spPr>
        <p:txBody>
          <a:bodyPr wrap="square" rtlCol="0">
            <a:spAutoFit/>
          </a:bodyPr>
          <a:lstStyle/>
          <a:p>
            <a:pPr algn="ctr"/>
            <a:r>
              <a:rPr lang="en-US" sz="2400" dirty="0">
                <a:solidFill>
                  <a:schemeClr val="tx1">
                    <a:lumMod val="65000"/>
                    <a:lumOff val="35000"/>
                  </a:schemeClr>
                </a:solidFill>
                <a:latin typeface="Arial (Body)"/>
              </a:rPr>
              <a:t>Quản lý </a:t>
            </a:r>
            <a:r>
              <a:rPr lang="en-US" sz="2400" dirty="0" err="1">
                <a:solidFill>
                  <a:schemeClr val="tx1">
                    <a:lumMod val="65000"/>
                    <a:lumOff val="35000"/>
                  </a:schemeClr>
                </a:solidFill>
                <a:latin typeface="Arial (Body)"/>
              </a:rPr>
              <a:t>chất</a:t>
            </a:r>
            <a:r>
              <a:rPr lang="en-US" sz="2400" dirty="0">
                <a:solidFill>
                  <a:schemeClr val="tx1">
                    <a:lumMod val="65000"/>
                    <a:lumOff val="35000"/>
                  </a:schemeClr>
                </a:solidFill>
                <a:latin typeface="Arial (Body)"/>
              </a:rPr>
              <a:t> </a:t>
            </a:r>
            <a:r>
              <a:rPr lang="en-US" sz="2400" dirty="0" err="1">
                <a:solidFill>
                  <a:schemeClr val="tx1">
                    <a:lumMod val="65000"/>
                    <a:lumOff val="35000"/>
                  </a:schemeClr>
                </a:solidFill>
                <a:latin typeface="Arial (Body)"/>
              </a:rPr>
              <a:t>lượng</a:t>
            </a:r>
            <a:r>
              <a:rPr lang="en-US" sz="2400" dirty="0">
                <a:solidFill>
                  <a:schemeClr val="tx1">
                    <a:lumMod val="65000"/>
                    <a:lumOff val="35000"/>
                  </a:schemeClr>
                </a:solidFill>
                <a:latin typeface="Arial (Body)"/>
              </a:rPr>
              <a:t> các câu lạc bộ </a:t>
            </a:r>
            <a:r>
              <a:rPr lang="en-US" sz="2400" dirty="0" err="1">
                <a:solidFill>
                  <a:schemeClr val="tx1">
                    <a:lumMod val="65000"/>
                    <a:lumOff val="35000"/>
                  </a:schemeClr>
                </a:solidFill>
                <a:latin typeface="Arial (Body)"/>
              </a:rPr>
              <a:t>ngoại</a:t>
            </a:r>
            <a:r>
              <a:rPr lang="en-US" sz="2400" dirty="0">
                <a:solidFill>
                  <a:schemeClr val="tx1">
                    <a:lumMod val="65000"/>
                    <a:lumOff val="35000"/>
                  </a:schemeClr>
                </a:solidFill>
                <a:latin typeface="Arial (Body)"/>
              </a:rPr>
              <a:t> khóa</a:t>
            </a:r>
            <a:endParaRPr lang="vi-VN" sz="2400" dirty="0">
              <a:solidFill>
                <a:schemeClr val="tx1">
                  <a:lumMod val="65000"/>
                  <a:lumOff val="35000"/>
                </a:schemeClr>
              </a:solidFill>
              <a:latin typeface="Arial (Body)"/>
            </a:endParaRPr>
          </a:p>
        </p:txBody>
      </p:sp>
      <p:sp>
        <p:nvSpPr>
          <p:cNvPr id="20" name="TextBox 19">
            <a:extLst>
              <a:ext uri="{FF2B5EF4-FFF2-40B4-BE49-F238E27FC236}">
                <a16:creationId xmlns:a16="http://schemas.microsoft.com/office/drawing/2014/main" xmlns="" id="{C5A3F2A3-9B79-43D8-9BA5-FB4C827578D8}"/>
              </a:ext>
            </a:extLst>
          </p:cNvPr>
          <p:cNvSpPr txBox="1"/>
          <p:nvPr/>
        </p:nvSpPr>
        <p:spPr>
          <a:xfrm>
            <a:off x="4053365" y="8454075"/>
            <a:ext cx="2858046" cy="1200329"/>
          </a:xfrm>
          <a:prstGeom prst="rect">
            <a:avLst/>
          </a:prstGeom>
          <a:noFill/>
        </p:spPr>
        <p:txBody>
          <a:bodyPr wrap="square" rtlCol="0">
            <a:spAutoFit/>
          </a:bodyPr>
          <a:lstStyle/>
          <a:p>
            <a:pPr algn="ctr"/>
            <a:r>
              <a:rPr lang="en-US" sz="2400" dirty="0">
                <a:solidFill>
                  <a:schemeClr val="tx1">
                    <a:lumMod val="65000"/>
                    <a:lumOff val="35000"/>
                  </a:schemeClr>
                </a:solidFill>
                <a:latin typeface="Arial (Body)"/>
              </a:rPr>
              <a:t>Quản lý </a:t>
            </a:r>
            <a:r>
              <a:rPr lang="en-US" sz="2400" dirty="0" err="1">
                <a:solidFill>
                  <a:schemeClr val="tx1">
                    <a:lumMod val="65000"/>
                    <a:lumOff val="35000"/>
                  </a:schemeClr>
                </a:solidFill>
                <a:latin typeface="Arial (Body)"/>
              </a:rPr>
              <a:t>sức</a:t>
            </a:r>
            <a:r>
              <a:rPr lang="en-US" sz="2400" dirty="0">
                <a:solidFill>
                  <a:schemeClr val="tx1">
                    <a:lumMod val="65000"/>
                    <a:lumOff val="35000"/>
                  </a:schemeClr>
                </a:solidFill>
                <a:latin typeface="Arial (Body)"/>
              </a:rPr>
              <a:t> </a:t>
            </a:r>
            <a:r>
              <a:rPr lang="en-US" sz="2400" dirty="0" err="1">
                <a:solidFill>
                  <a:schemeClr val="tx1">
                    <a:lumMod val="65000"/>
                    <a:lumOff val="35000"/>
                  </a:schemeClr>
                </a:solidFill>
                <a:latin typeface="Arial (Body)"/>
              </a:rPr>
              <a:t>khỏe</a:t>
            </a:r>
            <a:r>
              <a:rPr lang="en-US" sz="2400" dirty="0">
                <a:solidFill>
                  <a:schemeClr val="tx1">
                    <a:lumMod val="65000"/>
                    <a:lumOff val="35000"/>
                  </a:schemeClr>
                </a:solidFill>
                <a:latin typeface="Arial (Body)"/>
              </a:rPr>
              <a:t> và y tế toàn </a:t>
            </a:r>
            <a:r>
              <a:rPr lang="en-US" sz="2400" dirty="0" err="1">
                <a:solidFill>
                  <a:schemeClr val="tx1">
                    <a:lumMod val="65000"/>
                    <a:lumOff val="35000"/>
                  </a:schemeClr>
                </a:solidFill>
                <a:latin typeface="Arial (Body)"/>
              </a:rPr>
              <a:t>diện</a:t>
            </a:r>
            <a:r>
              <a:rPr lang="en-US" sz="2400" dirty="0">
                <a:solidFill>
                  <a:schemeClr val="tx1">
                    <a:lumMod val="65000"/>
                    <a:lumOff val="35000"/>
                  </a:schemeClr>
                </a:solidFill>
                <a:latin typeface="Arial (Body)"/>
              </a:rPr>
              <a:t> </a:t>
            </a:r>
            <a:r>
              <a:rPr lang="en-US" sz="2400" dirty="0" err="1">
                <a:solidFill>
                  <a:schemeClr val="tx1">
                    <a:lumMod val="65000"/>
                    <a:lumOff val="35000"/>
                  </a:schemeClr>
                </a:solidFill>
                <a:latin typeface="Arial (Body)"/>
              </a:rPr>
              <a:t>cho</a:t>
            </a:r>
            <a:r>
              <a:rPr lang="en-US" sz="2400" dirty="0">
                <a:solidFill>
                  <a:schemeClr val="tx1">
                    <a:lumMod val="65000"/>
                    <a:lumOff val="35000"/>
                  </a:schemeClr>
                </a:solidFill>
                <a:latin typeface="Arial (Body)"/>
              </a:rPr>
              <a:t> trẻ</a:t>
            </a:r>
            <a:endParaRPr lang="vi-VN" sz="2400" dirty="0">
              <a:solidFill>
                <a:schemeClr val="tx1">
                  <a:lumMod val="65000"/>
                  <a:lumOff val="35000"/>
                </a:schemeClr>
              </a:solidFill>
              <a:latin typeface="Arial (Body)"/>
            </a:endParaRP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0211" y="1853185"/>
            <a:ext cx="3461795" cy="6625904"/>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4648" y="1828172"/>
            <a:ext cx="3461793" cy="6625904"/>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26091" y="1853186"/>
            <a:ext cx="3461793" cy="6625901"/>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679415" y="1853186"/>
            <a:ext cx="3461792" cy="6625901"/>
          </a:xfrm>
          <a:prstGeom prst="rect">
            <a:avLst/>
          </a:prstGeom>
        </p:spPr>
      </p:pic>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11</a:t>
            </a:fld>
            <a:endParaRPr lang="en-US"/>
          </a:p>
        </p:txBody>
      </p:sp>
    </p:spTree>
    <p:extLst>
      <p:ext uri="{BB962C8B-B14F-4D97-AF65-F5344CB8AC3E}">
        <p14:creationId xmlns:p14="http://schemas.microsoft.com/office/powerpoint/2010/main" val="420670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anim calcmode="lin" valueType="num">
                                      <p:cBhvr>
                                        <p:cTn id="20" dur="500" fill="hold"/>
                                        <p:tgtEl>
                                          <p:spTgt spid="21"/>
                                        </p:tgtEl>
                                        <p:attrNameLst>
                                          <p:attrName>ppt_x</p:attrName>
                                        </p:attrNameLst>
                                      </p:cBhvr>
                                      <p:tavLst>
                                        <p:tav tm="0">
                                          <p:val>
                                            <p:strVal val="#ppt_x"/>
                                          </p:val>
                                        </p:tav>
                                        <p:tav tm="100000">
                                          <p:val>
                                            <p:strVal val="#ppt_x"/>
                                          </p:val>
                                        </p:tav>
                                      </p:tavLst>
                                    </p:anim>
                                    <p:anim calcmode="lin" valueType="num">
                                      <p:cBhvr>
                                        <p:cTn id="21" dur="5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anim calcmode="lin" valueType="num">
                                      <p:cBhvr>
                                        <p:cTn id="32" dur="500" fill="hold"/>
                                        <p:tgtEl>
                                          <p:spTgt spid="22"/>
                                        </p:tgtEl>
                                        <p:attrNameLst>
                                          <p:attrName>ppt_x</p:attrName>
                                        </p:attrNameLst>
                                      </p:cBhvr>
                                      <p:tavLst>
                                        <p:tav tm="0">
                                          <p:val>
                                            <p:strVal val="#ppt_x"/>
                                          </p:val>
                                        </p:tav>
                                        <p:tav tm="100000">
                                          <p:val>
                                            <p:strVal val="#ppt_x"/>
                                          </p:val>
                                        </p:tav>
                                      </p:tavLst>
                                    </p:anim>
                                    <p:anim calcmode="lin" valueType="num">
                                      <p:cBhvr>
                                        <p:cTn id="33" dur="5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anim calcmode="lin" valueType="num">
                                      <p:cBhvr>
                                        <p:cTn id="37" dur="500" fill="hold"/>
                                        <p:tgtEl>
                                          <p:spTgt spid="17"/>
                                        </p:tgtEl>
                                        <p:attrNameLst>
                                          <p:attrName>ppt_x</p:attrName>
                                        </p:attrNameLst>
                                      </p:cBhvr>
                                      <p:tavLst>
                                        <p:tav tm="0">
                                          <p:val>
                                            <p:strVal val="#ppt_x"/>
                                          </p:val>
                                        </p:tav>
                                        <p:tav tm="100000">
                                          <p:val>
                                            <p:strVal val="#ppt_x"/>
                                          </p:val>
                                        </p:tav>
                                      </p:tavLst>
                                    </p:anim>
                                    <p:anim calcmode="lin" valueType="num">
                                      <p:cBhvr>
                                        <p:cTn id="38"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anim calcmode="lin" valueType="num">
                                      <p:cBhvr>
                                        <p:cTn id="44" dur="500" fill="hold"/>
                                        <p:tgtEl>
                                          <p:spTgt spid="23"/>
                                        </p:tgtEl>
                                        <p:attrNameLst>
                                          <p:attrName>ppt_x</p:attrName>
                                        </p:attrNameLst>
                                      </p:cBhvr>
                                      <p:tavLst>
                                        <p:tav tm="0">
                                          <p:val>
                                            <p:strVal val="#ppt_x"/>
                                          </p:val>
                                        </p:tav>
                                        <p:tav tm="100000">
                                          <p:val>
                                            <p:strVal val="#ppt_x"/>
                                          </p:val>
                                        </p:tav>
                                      </p:tavLst>
                                    </p:anim>
                                    <p:anim calcmode="lin" valueType="num">
                                      <p:cBhvr>
                                        <p:cTn id="45" dur="50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anim calcmode="lin" valueType="num">
                                      <p:cBhvr>
                                        <p:cTn id="49" dur="500" fill="hold"/>
                                        <p:tgtEl>
                                          <p:spTgt spid="18"/>
                                        </p:tgtEl>
                                        <p:attrNameLst>
                                          <p:attrName>ppt_x</p:attrName>
                                        </p:attrNameLst>
                                      </p:cBhvr>
                                      <p:tavLst>
                                        <p:tav tm="0">
                                          <p:val>
                                            <p:strVal val="#ppt_x"/>
                                          </p:val>
                                        </p:tav>
                                        <p:tav tm="100000">
                                          <p:val>
                                            <p:strVal val="#ppt_x"/>
                                          </p:val>
                                        </p:tav>
                                      </p:tavLst>
                                    </p:anim>
                                    <p:anim calcmode="lin" valueType="num">
                                      <p:cBhvr>
                                        <p:cTn id="50"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anim calcmode="lin" valueType="num">
                                      <p:cBhvr>
                                        <p:cTn id="56" dur="500" fill="hold"/>
                                        <p:tgtEl>
                                          <p:spTgt spid="24"/>
                                        </p:tgtEl>
                                        <p:attrNameLst>
                                          <p:attrName>ppt_x</p:attrName>
                                        </p:attrNameLst>
                                      </p:cBhvr>
                                      <p:tavLst>
                                        <p:tav tm="0">
                                          <p:val>
                                            <p:strVal val="#ppt_x"/>
                                          </p:val>
                                        </p:tav>
                                        <p:tav tm="100000">
                                          <p:val>
                                            <p:strVal val="#ppt_x"/>
                                          </p:val>
                                        </p:tav>
                                      </p:tavLst>
                                    </p:anim>
                                    <p:anim calcmode="lin" valueType="num">
                                      <p:cBhvr>
                                        <p:cTn id="57" dur="500" fill="hold"/>
                                        <p:tgtEl>
                                          <p:spTgt spid="24"/>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anim calcmode="lin" valueType="num">
                                      <p:cBhvr>
                                        <p:cTn id="61" dur="500" fill="hold"/>
                                        <p:tgtEl>
                                          <p:spTgt spid="19"/>
                                        </p:tgtEl>
                                        <p:attrNameLst>
                                          <p:attrName>ppt_x</p:attrName>
                                        </p:attrNameLst>
                                      </p:cBhvr>
                                      <p:tavLst>
                                        <p:tav tm="0">
                                          <p:val>
                                            <p:strVal val="#ppt_x"/>
                                          </p:val>
                                        </p:tav>
                                        <p:tav tm="100000">
                                          <p:val>
                                            <p:strVal val="#ppt_x"/>
                                          </p:val>
                                        </p:tav>
                                      </p:tavLst>
                                    </p:anim>
                                    <p:anim calcmode="lin" valueType="num">
                                      <p:cBhvr>
                                        <p:cTn id="62"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7"/>
          <p:cNvSpPr>
            <a:spLocks noChangeShapeType="1"/>
          </p:cNvSpPr>
          <p:nvPr/>
        </p:nvSpPr>
        <p:spPr bwMode="auto">
          <a:xfrm rot="5400000">
            <a:off x="1754970" y="755199"/>
            <a:ext cx="751821"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lIns="0" tIns="0" rIns="0" bIns="0"/>
          <a:lstStyle/>
          <a:p>
            <a:endParaRPr lang="en-US" sz="36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987" y="179561"/>
            <a:ext cx="1600596" cy="1200447"/>
          </a:xfrm>
          <a:prstGeom prst="rect">
            <a:avLst/>
          </a:prstGeom>
        </p:spPr>
      </p:pic>
      <p:sp>
        <p:nvSpPr>
          <p:cNvPr id="7" name="TextBox 6"/>
          <p:cNvSpPr txBox="1"/>
          <p:nvPr/>
        </p:nvSpPr>
        <p:spPr>
          <a:xfrm>
            <a:off x="2258180" y="660344"/>
            <a:ext cx="6240666" cy="553998"/>
          </a:xfrm>
          <a:prstGeom prst="rect">
            <a:avLst/>
          </a:prstGeom>
          <a:noFill/>
        </p:spPr>
        <p:txBody>
          <a:bodyPr wrap="square" rtlCol="0">
            <a:spAutoFit/>
          </a:bodyPr>
          <a:lstStyle/>
          <a:p>
            <a:r>
              <a:rPr lang="vi-VN" sz="3000" b="1" dirty="0">
                <a:solidFill>
                  <a:srgbClr val="F1645E"/>
                </a:solidFill>
                <a:cs typeface="Baloo" panose="03080902040302020200" pitchFamily="66" charset="0"/>
              </a:rPr>
              <a:t>trong trường mầm non</a:t>
            </a:r>
          </a:p>
        </p:txBody>
      </p:sp>
      <p:sp>
        <p:nvSpPr>
          <p:cNvPr id="8" name="TextBox 7"/>
          <p:cNvSpPr txBox="1"/>
          <p:nvPr/>
        </p:nvSpPr>
        <p:spPr>
          <a:xfrm>
            <a:off x="2258180" y="272010"/>
            <a:ext cx="12544424" cy="507831"/>
          </a:xfrm>
          <a:prstGeom prst="rect">
            <a:avLst/>
          </a:prstGeom>
          <a:noFill/>
        </p:spPr>
        <p:txBody>
          <a:bodyPr wrap="square" rtlCol="0">
            <a:spAutoFit/>
          </a:bodyPr>
          <a:lstStyle/>
          <a:p>
            <a:r>
              <a:rPr lang="vi-VN" sz="2700" dirty="0">
                <a:solidFill>
                  <a:srgbClr val="F1645E"/>
                </a:solidFill>
                <a:cs typeface="Baloo" panose="03080902040302020200" pitchFamily="66" charset="0"/>
              </a:rPr>
              <a:t>Phục vụ cho công tác quản lý, tương tác và thông tin liên lạ</a:t>
            </a:r>
            <a:r>
              <a:rPr lang="en-US" sz="2700" dirty="0">
                <a:solidFill>
                  <a:srgbClr val="F1645E"/>
                </a:solidFill>
                <a:cs typeface="Baloo" panose="03080902040302020200" pitchFamily="66" charset="0"/>
              </a:rPr>
              <a:t>c</a:t>
            </a:r>
            <a:endParaRPr lang="vi-VN" sz="2700" dirty="0">
              <a:solidFill>
                <a:srgbClr val="F1645E"/>
              </a:solidFill>
              <a:cs typeface="Baloo" panose="03080902040302020200" pitchFamily="66" charset="0"/>
            </a:endParaRPr>
          </a:p>
        </p:txBody>
      </p:sp>
      <p:sp>
        <p:nvSpPr>
          <p:cNvPr id="9" name="TextBox 8"/>
          <p:cNvSpPr txBox="1"/>
          <p:nvPr/>
        </p:nvSpPr>
        <p:spPr>
          <a:xfrm>
            <a:off x="8315786" y="8943197"/>
            <a:ext cx="5929313" cy="923330"/>
          </a:xfrm>
          <a:prstGeom prst="rect">
            <a:avLst/>
          </a:prstGeom>
          <a:noFill/>
        </p:spPr>
        <p:txBody>
          <a:bodyPr wrap="square" rtlCol="0">
            <a:spAutoFit/>
          </a:bodyPr>
          <a:lstStyle/>
          <a:p>
            <a:pPr algn="ctr"/>
            <a:r>
              <a:rPr lang="en-US" sz="2700" dirty="0">
                <a:solidFill>
                  <a:schemeClr val="tx1">
                    <a:lumMod val="65000"/>
                    <a:lumOff val="35000"/>
                  </a:schemeClr>
                </a:solidFill>
                <a:latin typeface="Arial (Body)"/>
              </a:rPr>
              <a:t>Công </a:t>
            </a:r>
            <a:r>
              <a:rPr lang="en-US" sz="2700" dirty="0" err="1">
                <a:solidFill>
                  <a:schemeClr val="tx1">
                    <a:lumMod val="65000"/>
                    <a:lumOff val="35000"/>
                  </a:schemeClr>
                </a:solidFill>
                <a:latin typeface="Arial (Body)"/>
              </a:rPr>
              <a:t>nghệ</a:t>
            </a:r>
            <a:r>
              <a:rPr lang="en-US" sz="2700" dirty="0">
                <a:solidFill>
                  <a:schemeClr val="tx1">
                    <a:lumMod val="65000"/>
                    <a:lumOff val="35000"/>
                  </a:schemeClr>
                </a:solidFill>
                <a:latin typeface="Arial (Body)"/>
              </a:rPr>
              <a:t> hiện đại hỗ </a:t>
            </a:r>
            <a:r>
              <a:rPr lang="en-US" sz="2700" dirty="0" err="1">
                <a:solidFill>
                  <a:schemeClr val="tx1">
                    <a:lumMod val="65000"/>
                    <a:lumOff val="35000"/>
                  </a:schemeClr>
                </a:solidFill>
                <a:latin typeface="Arial (Body)"/>
              </a:rPr>
              <a:t>trợ</a:t>
            </a:r>
            <a:r>
              <a:rPr lang="en-US" sz="2700" dirty="0">
                <a:solidFill>
                  <a:schemeClr val="tx1">
                    <a:lumMod val="65000"/>
                    <a:lumOff val="35000"/>
                  </a:schemeClr>
                </a:solidFill>
                <a:latin typeface="Arial (Body)"/>
              </a:rPr>
              <a:t> </a:t>
            </a:r>
          </a:p>
          <a:p>
            <a:pPr algn="ctr"/>
            <a:r>
              <a:rPr lang="en-US" sz="2700" dirty="0" err="1">
                <a:solidFill>
                  <a:schemeClr val="tx1">
                    <a:lumMod val="65000"/>
                    <a:lumOff val="35000"/>
                  </a:schemeClr>
                </a:solidFill>
                <a:latin typeface="Arial (Body)"/>
              </a:rPr>
              <a:t>quản</a:t>
            </a:r>
            <a:r>
              <a:rPr lang="en-US" sz="2700" dirty="0">
                <a:solidFill>
                  <a:schemeClr val="tx1">
                    <a:lumMod val="65000"/>
                    <a:lumOff val="35000"/>
                  </a:schemeClr>
                </a:solidFill>
                <a:latin typeface="Arial (Body)"/>
              </a:rPr>
              <a:t> lý hoạt động </a:t>
            </a:r>
            <a:r>
              <a:rPr lang="en-US" sz="2700" dirty="0" err="1">
                <a:solidFill>
                  <a:schemeClr val="tx1">
                    <a:lumMod val="65000"/>
                    <a:lumOff val="35000"/>
                  </a:schemeClr>
                </a:solidFill>
                <a:latin typeface="Arial (Body)"/>
              </a:rPr>
              <a:t>đón</a:t>
            </a:r>
            <a:r>
              <a:rPr lang="en-US" sz="2700" dirty="0">
                <a:solidFill>
                  <a:schemeClr val="tx1">
                    <a:lumMod val="65000"/>
                    <a:lumOff val="35000"/>
                  </a:schemeClr>
                </a:solidFill>
                <a:latin typeface="Arial (Body)"/>
              </a:rPr>
              <a:t>/trả</a:t>
            </a:r>
            <a:endParaRPr lang="vi-VN" sz="2700" dirty="0">
              <a:solidFill>
                <a:schemeClr val="tx1">
                  <a:lumMod val="65000"/>
                  <a:lumOff val="35000"/>
                </a:schemeClr>
              </a:solidFill>
              <a:latin typeface="Arial (Body)"/>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0498" y="1991036"/>
            <a:ext cx="3559890" cy="6813659"/>
          </a:xfrm>
          <a:prstGeom prst="rect">
            <a:avLst/>
          </a:prstGeom>
        </p:spPr>
      </p:pic>
      <p:sp>
        <p:nvSpPr>
          <p:cNvPr id="11" name="TextBox 10"/>
          <p:cNvSpPr txBox="1"/>
          <p:nvPr/>
        </p:nvSpPr>
        <p:spPr>
          <a:xfrm>
            <a:off x="12453955" y="8943195"/>
            <a:ext cx="6786563" cy="923330"/>
          </a:xfrm>
          <a:prstGeom prst="rect">
            <a:avLst/>
          </a:prstGeom>
          <a:noFill/>
        </p:spPr>
        <p:txBody>
          <a:bodyPr wrap="square" rtlCol="0">
            <a:spAutoFit/>
          </a:bodyPr>
          <a:lstStyle/>
          <a:p>
            <a:pPr algn="ctr"/>
            <a:r>
              <a:rPr lang="en-US" sz="2700" dirty="0">
                <a:solidFill>
                  <a:schemeClr val="tx1">
                    <a:lumMod val="65000"/>
                    <a:lumOff val="35000"/>
                  </a:schemeClr>
                </a:solidFill>
                <a:latin typeface="Arial (Body)"/>
              </a:rPr>
              <a:t>Đánh giá và tìm </a:t>
            </a:r>
            <a:r>
              <a:rPr lang="en-US" sz="2700" dirty="0" err="1">
                <a:solidFill>
                  <a:schemeClr val="tx1">
                    <a:lumMod val="65000"/>
                    <a:lumOff val="35000"/>
                  </a:schemeClr>
                </a:solidFill>
                <a:latin typeface="Arial (Body)"/>
              </a:rPr>
              <a:t>hiểu</a:t>
            </a:r>
            <a:r>
              <a:rPr lang="en-US" sz="2700" dirty="0">
                <a:solidFill>
                  <a:schemeClr val="tx1">
                    <a:lumMod val="65000"/>
                    <a:lumOff val="35000"/>
                  </a:schemeClr>
                </a:solidFill>
                <a:latin typeface="Arial (Body)"/>
              </a:rPr>
              <a:t> </a:t>
            </a:r>
          </a:p>
          <a:p>
            <a:pPr algn="ctr"/>
            <a:r>
              <a:rPr lang="en-US" sz="2700" dirty="0" err="1">
                <a:solidFill>
                  <a:schemeClr val="tx1">
                    <a:lumMod val="65000"/>
                    <a:lumOff val="35000"/>
                  </a:schemeClr>
                </a:solidFill>
                <a:latin typeface="Arial (Body)"/>
              </a:rPr>
              <a:t>nhu</a:t>
            </a:r>
            <a:r>
              <a:rPr lang="en-US" sz="2700" dirty="0">
                <a:solidFill>
                  <a:schemeClr val="tx1">
                    <a:lumMod val="65000"/>
                    <a:lumOff val="35000"/>
                  </a:schemeClr>
                </a:solidFill>
                <a:latin typeface="Arial (Body)"/>
              </a:rPr>
              <a:t> cầu của phụ </a:t>
            </a:r>
            <a:r>
              <a:rPr lang="en-US" sz="2700" dirty="0" err="1">
                <a:solidFill>
                  <a:schemeClr val="tx1">
                    <a:lumMod val="65000"/>
                    <a:lumOff val="35000"/>
                  </a:schemeClr>
                </a:solidFill>
                <a:latin typeface="Arial (Body)"/>
              </a:rPr>
              <a:t>huynh</a:t>
            </a:r>
            <a:endParaRPr lang="vi-VN" sz="2700" dirty="0">
              <a:solidFill>
                <a:schemeClr val="tx1">
                  <a:lumMod val="65000"/>
                  <a:lumOff val="35000"/>
                </a:schemeClr>
              </a:solidFill>
              <a:latin typeface="Arial (Body)"/>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67292" y="1991036"/>
            <a:ext cx="3559889" cy="681365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622" y="1648842"/>
            <a:ext cx="7191159" cy="7191159"/>
          </a:xfrm>
          <a:prstGeom prst="rect">
            <a:avLst/>
          </a:prstGeom>
        </p:spPr>
      </p:pic>
      <p:sp>
        <p:nvSpPr>
          <p:cNvPr id="17" name="TextBox 16"/>
          <p:cNvSpPr txBox="1"/>
          <p:nvPr/>
        </p:nvSpPr>
        <p:spPr>
          <a:xfrm>
            <a:off x="607331" y="8943197"/>
            <a:ext cx="7871741" cy="923330"/>
          </a:xfrm>
          <a:prstGeom prst="rect">
            <a:avLst/>
          </a:prstGeom>
          <a:noFill/>
        </p:spPr>
        <p:txBody>
          <a:bodyPr wrap="square" rtlCol="0">
            <a:spAutoFit/>
          </a:bodyPr>
          <a:lstStyle/>
          <a:p>
            <a:pPr algn="ctr"/>
            <a:r>
              <a:rPr lang="vi-VN" sz="2700" dirty="0">
                <a:solidFill>
                  <a:schemeClr val="tx1">
                    <a:lumMod val="65000"/>
                    <a:lumOff val="35000"/>
                  </a:schemeClr>
                </a:solidFill>
                <a:latin typeface="Arial (Body)"/>
              </a:rPr>
              <a:t>Quản lý hoạt động ra vào trường, đưa và đón trẻ, đảm bảo chính xác và an toàn </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135567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strVal val="#ppt_x"/>
                                          </p:val>
                                        </p:tav>
                                        <p:tav tm="100000">
                                          <p:val>
                                            <p:strVal val="#ppt_x"/>
                                          </p:val>
                                        </p:tav>
                                      </p:tavLst>
                                    </p:anim>
                                    <p:anim calcmode="lin" valueType="num">
                                      <p:cBhvr>
                                        <p:cTn id="27" dur="50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anim calcmode="lin" valueType="num">
                                      <p:cBhvr>
                                        <p:cTn id="32" dur="500" fill="hold"/>
                                        <p:tgtEl>
                                          <p:spTgt spid="11"/>
                                        </p:tgtEl>
                                        <p:attrNameLst>
                                          <p:attrName>ppt_x</p:attrName>
                                        </p:attrNameLst>
                                      </p:cBhvr>
                                      <p:tavLst>
                                        <p:tav tm="0">
                                          <p:val>
                                            <p:strVal val="#ppt_x"/>
                                          </p:val>
                                        </p:tav>
                                        <p:tav tm="100000">
                                          <p:val>
                                            <p:strVal val="#ppt_x"/>
                                          </p:val>
                                        </p:tav>
                                      </p:tavLst>
                                    </p:anim>
                                    <p:anim calcmode="lin" valueType="num">
                                      <p:cBhvr>
                                        <p:cTn id="33" dur="500" fill="hold"/>
                                        <p:tgtEl>
                                          <p:spTgt spid="11"/>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anim calcmode="lin" valueType="num">
                                      <p:cBhvr>
                                        <p:cTn id="38" dur="500" fill="hold"/>
                                        <p:tgtEl>
                                          <p:spTgt spid="12"/>
                                        </p:tgtEl>
                                        <p:attrNameLst>
                                          <p:attrName>ppt_x</p:attrName>
                                        </p:attrNameLst>
                                      </p:cBhvr>
                                      <p:tavLst>
                                        <p:tav tm="0">
                                          <p:val>
                                            <p:strVal val="#ppt_x"/>
                                          </p:val>
                                        </p:tav>
                                        <p:tav tm="100000">
                                          <p:val>
                                            <p:strVal val="#ppt_x"/>
                                          </p:val>
                                        </p:tav>
                                      </p:tavLst>
                                    </p:anim>
                                    <p:anim calcmode="lin" valueType="num">
                                      <p:cBhvr>
                                        <p:cTn id="3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7"/>
          <p:cNvSpPr>
            <a:spLocks noChangeShapeType="1"/>
          </p:cNvSpPr>
          <p:nvPr/>
        </p:nvSpPr>
        <p:spPr bwMode="auto">
          <a:xfrm rot="5400000">
            <a:off x="1957092" y="879648"/>
            <a:ext cx="1000719"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lIns="0" tIns="0" rIns="0" bIns="0"/>
          <a:lstStyle/>
          <a:p>
            <a:endParaRPr lang="en-US" sz="36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960" y="179561"/>
            <a:ext cx="1866900" cy="1400175"/>
          </a:xfrm>
          <a:prstGeom prst="rect">
            <a:avLst/>
          </a:prstGeom>
        </p:spPr>
      </p:pic>
      <p:sp>
        <p:nvSpPr>
          <p:cNvPr id="7" name="TextBox 6"/>
          <p:cNvSpPr txBox="1"/>
          <p:nvPr/>
        </p:nvSpPr>
        <p:spPr>
          <a:xfrm>
            <a:off x="2450624" y="836840"/>
            <a:ext cx="6240666" cy="646331"/>
          </a:xfrm>
          <a:prstGeom prst="rect">
            <a:avLst/>
          </a:prstGeom>
          <a:noFill/>
        </p:spPr>
        <p:txBody>
          <a:bodyPr wrap="square" rtlCol="0">
            <a:spAutoFit/>
          </a:bodyPr>
          <a:lstStyle/>
          <a:p>
            <a:r>
              <a:rPr lang="vi-VN" sz="3600" b="1" dirty="0">
                <a:solidFill>
                  <a:srgbClr val="F1645E"/>
                </a:solidFill>
                <a:cs typeface="Baloo" panose="03080902040302020200" pitchFamily="66" charset="0"/>
              </a:rPr>
              <a:t>trong trường mầm non</a:t>
            </a:r>
          </a:p>
        </p:txBody>
      </p:sp>
      <p:sp>
        <p:nvSpPr>
          <p:cNvPr id="8" name="TextBox 7"/>
          <p:cNvSpPr txBox="1"/>
          <p:nvPr/>
        </p:nvSpPr>
        <p:spPr>
          <a:xfrm>
            <a:off x="2450624" y="329008"/>
            <a:ext cx="11215688" cy="553998"/>
          </a:xfrm>
          <a:prstGeom prst="rect">
            <a:avLst/>
          </a:prstGeom>
          <a:noFill/>
        </p:spPr>
        <p:txBody>
          <a:bodyPr wrap="square" rtlCol="0">
            <a:spAutoFit/>
          </a:bodyPr>
          <a:lstStyle/>
          <a:p>
            <a:r>
              <a:rPr lang="vi-VN" sz="3000" dirty="0">
                <a:solidFill>
                  <a:srgbClr val="F1645E"/>
                </a:solidFill>
                <a:cs typeface="Baloo" panose="03080902040302020200" pitchFamily="66" charset="0"/>
              </a:rPr>
              <a:t>Phục vụ cho công tác quản lý, tương tác và thông tin liên lạc </a:t>
            </a:r>
          </a:p>
        </p:txBody>
      </p:sp>
      <p:sp>
        <p:nvSpPr>
          <p:cNvPr id="9" name="TextBox 8"/>
          <p:cNvSpPr txBox="1"/>
          <p:nvPr/>
        </p:nvSpPr>
        <p:spPr>
          <a:xfrm>
            <a:off x="2308696" y="9301160"/>
            <a:ext cx="12778844" cy="507831"/>
          </a:xfrm>
          <a:prstGeom prst="rect">
            <a:avLst/>
          </a:prstGeom>
          <a:noFill/>
        </p:spPr>
        <p:txBody>
          <a:bodyPr wrap="square" rtlCol="0">
            <a:spAutoFit/>
          </a:bodyPr>
          <a:lstStyle/>
          <a:p>
            <a:pPr algn="ctr"/>
            <a:r>
              <a:rPr lang="vi-VN" sz="2700" dirty="0">
                <a:solidFill>
                  <a:schemeClr val="tx1">
                    <a:lumMod val="65000"/>
                    <a:lumOff val="35000"/>
                  </a:schemeClr>
                </a:solidFill>
              </a:rPr>
              <a:t>Quản lý tài chính các khoản thu, theo dõi thu học phí…</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5098" y="2087452"/>
            <a:ext cx="7760399" cy="6395933"/>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7798" y="4855493"/>
            <a:ext cx="11327573" cy="413971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02187" y="2087451"/>
            <a:ext cx="1570703" cy="1129263"/>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8719" y="8032319"/>
            <a:ext cx="361905" cy="361905"/>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500258"/>
            <a:ext cx="1961904" cy="1790477"/>
          </a:xfrm>
          <a:prstGeom prst="rect">
            <a:avLst/>
          </a:prstGeom>
        </p:spPr>
      </p:pic>
      <p:sp>
        <p:nvSpPr>
          <p:cNvPr id="4" name="Footer Placeholder 3"/>
          <p:cNvSpPr>
            <a:spLocks noGrp="1"/>
          </p:cNvSpPr>
          <p:nvPr>
            <p:ph type="ftr" sz="quarter" idx="11"/>
          </p:nvPr>
        </p:nvSpPr>
        <p:spPr/>
        <p:txBody>
          <a:bodyPr/>
          <a:lstStyle/>
          <a:p>
            <a:endParaRPr lang="en-US"/>
          </a:p>
        </p:txBody>
      </p:sp>
      <p:sp>
        <p:nvSpPr>
          <p:cNvPr id="13" name="Slide Number Placeholder 12"/>
          <p:cNvSpPr>
            <a:spLocks noGrp="1"/>
          </p:cNvSpPr>
          <p:nvPr>
            <p:ph type="sldNum" sz="quarter" idx="12"/>
          </p:nvPr>
        </p:nvSpPr>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188290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par>
                                <p:cTn id="33" presetID="2" presetClass="entr" presetSubtype="12"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3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par>
                                <p:cTn id="43" presetID="1"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914" t="1898" r="5517" b="11912"/>
          <a:stretch/>
        </p:blipFill>
        <p:spPr>
          <a:xfrm>
            <a:off x="6072188" y="1070785"/>
            <a:ext cx="12463530" cy="8544704"/>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827" y="6715569"/>
            <a:ext cx="3123366" cy="3435702"/>
          </a:xfrm>
          <a:prstGeom prst="rect">
            <a:avLst/>
          </a:prstGeom>
        </p:spPr>
      </p:pic>
      <p:sp>
        <p:nvSpPr>
          <p:cNvPr id="5" name="Line 7"/>
          <p:cNvSpPr>
            <a:spLocks noChangeShapeType="1"/>
          </p:cNvSpPr>
          <p:nvPr/>
        </p:nvSpPr>
        <p:spPr bwMode="auto">
          <a:xfrm rot="5400000">
            <a:off x="2002989" y="1063311"/>
            <a:ext cx="1000719"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lIns="0" tIns="0" rIns="0" bIns="0"/>
          <a:lstStyle/>
          <a:p>
            <a:endParaRPr lang="en-US" sz="36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857" y="363224"/>
            <a:ext cx="1866900" cy="1400175"/>
          </a:xfrm>
          <a:prstGeom prst="rect">
            <a:avLst/>
          </a:prstGeom>
        </p:spPr>
      </p:pic>
      <p:sp>
        <p:nvSpPr>
          <p:cNvPr id="7" name="TextBox 6"/>
          <p:cNvSpPr txBox="1"/>
          <p:nvPr/>
        </p:nvSpPr>
        <p:spPr>
          <a:xfrm>
            <a:off x="2503349" y="1070785"/>
            <a:ext cx="6240666" cy="646331"/>
          </a:xfrm>
          <a:prstGeom prst="rect">
            <a:avLst/>
          </a:prstGeom>
          <a:noFill/>
        </p:spPr>
        <p:txBody>
          <a:bodyPr wrap="square" rtlCol="0">
            <a:spAutoFit/>
          </a:bodyPr>
          <a:lstStyle/>
          <a:p>
            <a:r>
              <a:rPr lang="vi-VN" sz="3600" b="1" dirty="0">
                <a:solidFill>
                  <a:srgbClr val="F1645E"/>
                </a:solidFill>
                <a:cs typeface="Baloo" panose="03080902040302020200" pitchFamily="66" charset="0"/>
              </a:rPr>
              <a:t>trong trường mầm non</a:t>
            </a:r>
          </a:p>
        </p:txBody>
      </p:sp>
      <p:sp>
        <p:nvSpPr>
          <p:cNvPr id="8" name="TextBox 7"/>
          <p:cNvSpPr txBox="1"/>
          <p:nvPr/>
        </p:nvSpPr>
        <p:spPr>
          <a:xfrm>
            <a:off x="2503349" y="562952"/>
            <a:ext cx="12258674" cy="553998"/>
          </a:xfrm>
          <a:prstGeom prst="rect">
            <a:avLst/>
          </a:prstGeom>
          <a:noFill/>
        </p:spPr>
        <p:txBody>
          <a:bodyPr wrap="square" rtlCol="0">
            <a:spAutoFit/>
          </a:bodyPr>
          <a:lstStyle/>
          <a:p>
            <a:r>
              <a:rPr lang="vi-VN" sz="3000" dirty="0">
                <a:solidFill>
                  <a:srgbClr val="F1645E"/>
                </a:solidFill>
                <a:cs typeface="Baloo" panose="03080902040302020200" pitchFamily="66" charset="0"/>
              </a:rPr>
              <a:t>Phục vụ cho công tác quản lý, tương tác và thông tin liên lạ</a:t>
            </a:r>
            <a:r>
              <a:rPr lang="en-US" sz="3000" dirty="0">
                <a:solidFill>
                  <a:srgbClr val="F1645E"/>
                </a:solidFill>
                <a:cs typeface="Baloo" panose="03080902040302020200" pitchFamily="66" charset="0"/>
              </a:rPr>
              <a:t>c</a:t>
            </a:r>
            <a:endParaRPr lang="vi-VN" sz="3000" dirty="0">
              <a:solidFill>
                <a:srgbClr val="F1645E"/>
              </a:solidFill>
              <a:cs typeface="Baloo" panose="03080902040302020200" pitchFamily="66" charset="0"/>
            </a:endParaRPr>
          </a:p>
        </p:txBody>
      </p:sp>
      <p:sp>
        <p:nvSpPr>
          <p:cNvPr id="11" name="TextBox 10"/>
          <p:cNvSpPr txBox="1"/>
          <p:nvPr/>
        </p:nvSpPr>
        <p:spPr>
          <a:xfrm>
            <a:off x="546857" y="4318351"/>
            <a:ext cx="5525331" cy="1938992"/>
          </a:xfrm>
          <a:prstGeom prst="rect">
            <a:avLst/>
          </a:prstGeom>
          <a:noFill/>
        </p:spPr>
        <p:txBody>
          <a:bodyPr wrap="square" rtlCol="0">
            <a:spAutoFit/>
          </a:bodyPr>
          <a:lstStyle/>
          <a:p>
            <a:pPr algn="just"/>
            <a:r>
              <a:rPr lang="vi-VN" sz="3000" dirty="0">
                <a:solidFill>
                  <a:schemeClr val="tx1">
                    <a:lumMod val="65000"/>
                    <a:lumOff val="35000"/>
                  </a:schemeClr>
                </a:solidFill>
              </a:rPr>
              <a:t>Khảo sát, đánh giá nhu cầu, mong muốn của phụ huynh học sinh để nâng cao chất lượng chăm sóc, giáo dục trẻ</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011" y="2912969"/>
            <a:ext cx="7344804" cy="6053409"/>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3698" y="6510020"/>
            <a:ext cx="9385635" cy="3430023"/>
          </a:xfrm>
          <a:prstGeom prst="rect">
            <a:avLst/>
          </a:prstGeom>
        </p:spPr>
      </p:pic>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226334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2" presetClass="entr" presetSubtype="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1390" y="5095658"/>
            <a:ext cx="3123366" cy="3435702"/>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7965" y="5284916"/>
            <a:ext cx="2133333" cy="3257142"/>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961" y="5106356"/>
            <a:ext cx="3123366" cy="3435702"/>
          </a:xfrm>
          <a:prstGeom prst="rect">
            <a:avLst/>
          </a:prstGeom>
        </p:spPr>
      </p:pic>
      <p:sp>
        <p:nvSpPr>
          <p:cNvPr id="5" name="Line 7"/>
          <p:cNvSpPr>
            <a:spLocks noChangeShapeType="1"/>
          </p:cNvSpPr>
          <p:nvPr/>
        </p:nvSpPr>
        <p:spPr bwMode="auto">
          <a:xfrm rot="5400000">
            <a:off x="1957092" y="879648"/>
            <a:ext cx="1000719"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lIns="0" tIns="0" rIns="0" bIns="0"/>
          <a:lstStyle/>
          <a:p>
            <a:endParaRPr lang="en-US" sz="3600"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960" y="179561"/>
            <a:ext cx="1866900" cy="1400175"/>
          </a:xfrm>
          <a:prstGeom prst="rect">
            <a:avLst/>
          </a:prstGeom>
        </p:spPr>
      </p:pic>
      <p:sp>
        <p:nvSpPr>
          <p:cNvPr id="9" name="TextBox 8"/>
          <p:cNvSpPr txBox="1"/>
          <p:nvPr/>
        </p:nvSpPr>
        <p:spPr>
          <a:xfrm>
            <a:off x="910961" y="9039609"/>
            <a:ext cx="8026071" cy="923330"/>
          </a:xfrm>
          <a:prstGeom prst="rect">
            <a:avLst/>
          </a:prstGeom>
          <a:noFill/>
        </p:spPr>
        <p:txBody>
          <a:bodyPr wrap="square" rtlCol="0">
            <a:spAutoFit/>
          </a:bodyPr>
          <a:lstStyle/>
          <a:p>
            <a:pPr algn="ctr"/>
            <a:r>
              <a:rPr lang="vi-VN" sz="2700" dirty="0">
                <a:solidFill>
                  <a:schemeClr val="tx1">
                    <a:lumMod val="65000"/>
                    <a:lumOff val="35000"/>
                  </a:schemeClr>
                </a:solidFill>
              </a:rPr>
              <a:t>Phụ huynh sẽ nhận được thông báo </a:t>
            </a:r>
            <a:endParaRPr lang="en-US" sz="2700" dirty="0">
              <a:solidFill>
                <a:schemeClr val="tx1">
                  <a:lumMod val="65000"/>
                  <a:lumOff val="35000"/>
                </a:schemeClr>
              </a:solidFill>
            </a:endParaRPr>
          </a:p>
          <a:p>
            <a:pPr algn="ctr"/>
            <a:r>
              <a:rPr lang="vi-VN" sz="2700" dirty="0">
                <a:solidFill>
                  <a:schemeClr val="tx1">
                    <a:lumMod val="65000"/>
                    <a:lumOff val="35000"/>
                  </a:schemeClr>
                </a:solidFill>
              </a:rPr>
              <a:t>bé đã đến lớp kèm hình ảnh đáng yêu của con</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1316" y="2003255"/>
            <a:ext cx="3559889" cy="6813659"/>
          </a:xfrm>
          <a:prstGeom prst="rect">
            <a:avLst/>
          </a:prstGeom>
        </p:spPr>
      </p:pic>
      <p:sp>
        <p:nvSpPr>
          <p:cNvPr id="11" name="TextBox 10"/>
          <p:cNvSpPr txBox="1"/>
          <p:nvPr/>
        </p:nvSpPr>
        <p:spPr>
          <a:xfrm>
            <a:off x="10004823" y="9039609"/>
            <a:ext cx="7336632" cy="923330"/>
          </a:xfrm>
          <a:prstGeom prst="rect">
            <a:avLst/>
          </a:prstGeom>
          <a:noFill/>
        </p:spPr>
        <p:txBody>
          <a:bodyPr wrap="square" rtlCol="0">
            <a:spAutoFit/>
          </a:bodyPr>
          <a:lstStyle/>
          <a:p>
            <a:pPr algn="ctr"/>
            <a:r>
              <a:rPr lang="vi-VN" sz="2700" dirty="0">
                <a:solidFill>
                  <a:schemeClr val="tx1">
                    <a:lumMod val="65000"/>
                    <a:lumOff val="35000"/>
                  </a:schemeClr>
                </a:solidFill>
                <a:latin typeface="Arial (Body)"/>
              </a:rPr>
              <a:t>Phụ huynh sẽ nhận được </a:t>
            </a:r>
            <a:r>
              <a:rPr lang="en-US" sz="2700" dirty="0">
                <a:solidFill>
                  <a:schemeClr val="tx1">
                    <a:lumMod val="65000"/>
                    <a:lumOff val="35000"/>
                  </a:schemeClr>
                </a:solidFill>
                <a:latin typeface="Arial (Body)"/>
              </a:rPr>
              <a:t>thông tin chi tiết</a:t>
            </a:r>
          </a:p>
          <a:p>
            <a:pPr algn="ctr"/>
            <a:r>
              <a:rPr lang="vi-VN" sz="2700" dirty="0">
                <a:solidFill>
                  <a:schemeClr val="tx1">
                    <a:lumMod val="65000"/>
                    <a:lumOff val="35000"/>
                  </a:schemeClr>
                </a:solidFill>
                <a:latin typeface="Arial (Body)"/>
              </a:rPr>
              <a:t> của con</a:t>
            </a:r>
            <a:r>
              <a:rPr lang="en-US" sz="2700" dirty="0">
                <a:solidFill>
                  <a:schemeClr val="tx1">
                    <a:lumMod val="65000"/>
                    <a:lumOff val="35000"/>
                  </a:schemeClr>
                </a:solidFill>
                <a:latin typeface="Arial (Body)"/>
              </a:rPr>
              <a:t> tại trường</a:t>
            </a:r>
            <a:endParaRPr lang="vi-VN" sz="2700" dirty="0">
              <a:solidFill>
                <a:schemeClr val="tx1">
                  <a:lumMod val="65000"/>
                  <a:lumOff val="35000"/>
                </a:schemeClr>
              </a:solidFill>
              <a:latin typeface="Arial (Body)"/>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93195" y="2003257"/>
            <a:ext cx="3559889" cy="681365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38394" y="5274218"/>
            <a:ext cx="2133333" cy="3257142"/>
          </a:xfrm>
          <a:prstGeom prst="rect">
            <a:avLst/>
          </a:prstGeom>
        </p:spPr>
      </p:pic>
      <p:sp>
        <p:nvSpPr>
          <p:cNvPr id="17" name="TextBox 16"/>
          <p:cNvSpPr txBox="1"/>
          <p:nvPr/>
        </p:nvSpPr>
        <p:spPr>
          <a:xfrm>
            <a:off x="2457452" y="887122"/>
            <a:ext cx="6763938" cy="646331"/>
          </a:xfrm>
          <a:prstGeom prst="rect">
            <a:avLst/>
          </a:prstGeom>
          <a:noFill/>
        </p:spPr>
        <p:txBody>
          <a:bodyPr wrap="square" rtlCol="0">
            <a:spAutoFit/>
          </a:bodyPr>
          <a:lstStyle/>
          <a:p>
            <a:r>
              <a:rPr lang="vi-VN" sz="3600" b="1" dirty="0">
                <a:solidFill>
                  <a:srgbClr val="F1645E"/>
                </a:solidFill>
                <a:cs typeface="Baloo" panose="03080902040302020200" pitchFamily="66" charset="0"/>
              </a:rPr>
              <a:t>khi mỗi ngày trẻ đến trường</a:t>
            </a:r>
          </a:p>
        </p:txBody>
      </p:sp>
      <p:sp>
        <p:nvSpPr>
          <p:cNvPr id="18" name="TextBox 17"/>
          <p:cNvSpPr txBox="1"/>
          <p:nvPr/>
        </p:nvSpPr>
        <p:spPr>
          <a:xfrm>
            <a:off x="2457452" y="379289"/>
            <a:ext cx="11215688" cy="553998"/>
          </a:xfrm>
          <a:prstGeom prst="rect">
            <a:avLst/>
          </a:prstGeom>
          <a:noFill/>
        </p:spPr>
        <p:txBody>
          <a:bodyPr wrap="square" rtlCol="0">
            <a:spAutoFit/>
          </a:bodyPr>
          <a:lstStyle/>
          <a:p>
            <a:r>
              <a:rPr lang="vi-VN" sz="3000" dirty="0">
                <a:solidFill>
                  <a:srgbClr val="F1645E"/>
                </a:solidFill>
                <a:cs typeface="Baloo" panose="03080902040302020200" pitchFamily="66" charset="0"/>
              </a:rPr>
              <a:t>Giúp phụ huynh hoàn toàn hài lòng, hạnh phúc</a:t>
            </a:r>
          </a:p>
        </p:txBody>
      </p:sp>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15</a:t>
            </a:fld>
            <a:endParaRPr lang="en-US"/>
          </a:p>
        </p:txBody>
      </p:sp>
    </p:spTree>
    <p:extLst>
      <p:ext uri="{BB962C8B-B14F-4D97-AF65-F5344CB8AC3E}">
        <p14:creationId xmlns:p14="http://schemas.microsoft.com/office/powerpoint/2010/main" val="232632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anim calcmode="lin" valueType="num">
                                      <p:cBhvr>
                                        <p:cTn id="30" dur="500" fill="hold"/>
                                        <p:tgtEl>
                                          <p:spTgt spid="16"/>
                                        </p:tgtEl>
                                        <p:attrNameLst>
                                          <p:attrName>ppt_x</p:attrName>
                                        </p:attrNameLst>
                                      </p:cBhvr>
                                      <p:tavLst>
                                        <p:tav tm="0">
                                          <p:val>
                                            <p:strVal val="#ppt_x"/>
                                          </p:val>
                                        </p:tav>
                                        <p:tav tm="100000">
                                          <p:val>
                                            <p:strVal val="#ppt_x"/>
                                          </p:val>
                                        </p:tav>
                                      </p:tavLst>
                                    </p:anim>
                                    <p:anim calcmode="lin" valueType="num">
                                      <p:cBhvr>
                                        <p:cTn id="31" dur="5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anim calcmode="lin" valueType="num">
                                      <p:cBhvr>
                                        <p:cTn id="35" dur="500" fill="hold"/>
                                        <p:tgtEl>
                                          <p:spTgt spid="12"/>
                                        </p:tgtEl>
                                        <p:attrNameLst>
                                          <p:attrName>ppt_x</p:attrName>
                                        </p:attrNameLst>
                                      </p:cBhvr>
                                      <p:tavLst>
                                        <p:tav tm="0">
                                          <p:val>
                                            <p:strVal val="#ppt_x"/>
                                          </p:val>
                                        </p:tav>
                                        <p:tav tm="100000">
                                          <p:val>
                                            <p:strVal val="#ppt_x"/>
                                          </p:val>
                                        </p:tav>
                                      </p:tavLst>
                                    </p:anim>
                                    <p:anim calcmode="lin" valueType="num">
                                      <p:cBhvr>
                                        <p:cTn id="36" dur="5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anim calcmode="lin" valueType="num">
                                      <p:cBhvr>
                                        <p:cTn id="40" dur="500" fill="hold"/>
                                        <p:tgtEl>
                                          <p:spTgt spid="15"/>
                                        </p:tgtEl>
                                        <p:attrNameLst>
                                          <p:attrName>ppt_x</p:attrName>
                                        </p:attrNameLst>
                                      </p:cBhvr>
                                      <p:tavLst>
                                        <p:tav tm="0">
                                          <p:val>
                                            <p:strVal val="#ppt_x"/>
                                          </p:val>
                                        </p:tav>
                                        <p:tav tm="100000">
                                          <p:val>
                                            <p:strVal val="#ppt_x"/>
                                          </p:val>
                                        </p:tav>
                                      </p:tavLst>
                                    </p:anim>
                                    <p:anim calcmode="lin" valueType="num">
                                      <p:cBhvr>
                                        <p:cTn id="41" dur="5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anim calcmode="lin" valueType="num">
                                      <p:cBhvr>
                                        <p:cTn id="45" dur="500" fill="hold"/>
                                        <p:tgtEl>
                                          <p:spTgt spid="11"/>
                                        </p:tgtEl>
                                        <p:attrNameLst>
                                          <p:attrName>ppt_x</p:attrName>
                                        </p:attrNameLst>
                                      </p:cBhvr>
                                      <p:tavLst>
                                        <p:tav tm="0">
                                          <p:val>
                                            <p:strVal val="#ppt_x"/>
                                          </p:val>
                                        </p:tav>
                                        <p:tav tm="100000">
                                          <p:val>
                                            <p:strVal val="#ppt_x"/>
                                          </p:val>
                                        </p:tav>
                                      </p:tavLst>
                                    </p:anim>
                                    <p:anim calcmode="lin" valueType="num">
                                      <p:cBhvr>
                                        <p:cTn id="4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1390" y="5095658"/>
            <a:ext cx="3123366" cy="3435702"/>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7965" y="5284916"/>
            <a:ext cx="2133333" cy="3257142"/>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961" y="5106356"/>
            <a:ext cx="3123366" cy="3435702"/>
          </a:xfrm>
          <a:prstGeom prst="rect">
            <a:avLst/>
          </a:prstGeom>
        </p:spPr>
      </p:pic>
      <p:sp>
        <p:nvSpPr>
          <p:cNvPr id="5" name="Line 7"/>
          <p:cNvSpPr>
            <a:spLocks noChangeShapeType="1"/>
          </p:cNvSpPr>
          <p:nvPr/>
        </p:nvSpPr>
        <p:spPr bwMode="auto">
          <a:xfrm rot="5400000">
            <a:off x="1957092" y="879648"/>
            <a:ext cx="1000719"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lIns="0" tIns="0" rIns="0" bIns="0"/>
          <a:lstStyle/>
          <a:p>
            <a:endParaRPr lang="en-US" sz="3600"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960" y="179561"/>
            <a:ext cx="1866900" cy="1400175"/>
          </a:xfrm>
          <a:prstGeom prst="rect">
            <a:avLst/>
          </a:prstGeom>
        </p:spPr>
      </p:pic>
      <p:sp>
        <p:nvSpPr>
          <p:cNvPr id="9" name="TextBox 8"/>
          <p:cNvSpPr txBox="1"/>
          <p:nvPr/>
        </p:nvSpPr>
        <p:spPr>
          <a:xfrm>
            <a:off x="1658574" y="8831859"/>
            <a:ext cx="7065369" cy="923330"/>
          </a:xfrm>
          <a:prstGeom prst="rect">
            <a:avLst/>
          </a:prstGeom>
          <a:noFill/>
        </p:spPr>
        <p:txBody>
          <a:bodyPr wrap="square" rtlCol="0">
            <a:spAutoFit/>
          </a:bodyPr>
          <a:lstStyle/>
          <a:p>
            <a:pPr algn="ctr"/>
            <a:r>
              <a:rPr lang="vi-VN" sz="2700" dirty="0">
                <a:solidFill>
                  <a:schemeClr val="tx1">
                    <a:lumMod val="65000"/>
                    <a:lumOff val="35000"/>
                  </a:schemeClr>
                </a:solidFill>
              </a:rPr>
              <a:t>Phụ huynh nhận được hóa đơn học phí </a:t>
            </a:r>
            <a:endParaRPr lang="en-US" sz="2700" dirty="0">
              <a:solidFill>
                <a:schemeClr val="tx1">
                  <a:lumMod val="65000"/>
                  <a:lumOff val="35000"/>
                </a:schemeClr>
              </a:solidFill>
            </a:endParaRPr>
          </a:p>
          <a:p>
            <a:pPr algn="ctr"/>
            <a:r>
              <a:rPr lang="vi-VN" sz="2700" dirty="0">
                <a:solidFill>
                  <a:schemeClr val="tx1">
                    <a:lumMod val="65000"/>
                    <a:lumOff val="35000"/>
                  </a:schemeClr>
                </a:solidFill>
              </a:rPr>
              <a:t>một cách chi tiết</a:t>
            </a:r>
            <a:r>
              <a:rPr lang="en-US" sz="2700" dirty="0">
                <a:solidFill>
                  <a:schemeClr val="tx1">
                    <a:lumMod val="65000"/>
                    <a:lumOff val="35000"/>
                  </a:schemeClr>
                </a:solidFill>
              </a:rPr>
              <a:t> </a:t>
            </a:r>
            <a:r>
              <a:rPr lang="vi-VN" sz="2700" dirty="0">
                <a:solidFill>
                  <a:schemeClr val="tx1">
                    <a:lumMod val="65000"/>
                    <a:lumOff val="35000"/>
                  </a:schemeClr>
                </a:solidFill>
              </a:rPr>
              <a:t>và dễ hiểu nhất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1316" y="2003257"/>
            <a:ext cx="3559889" cy="6813656"/>
          </a:xfrm>
          <a:prstGeom prst="rect">
            <a:avLst/>
          </a:prstGeom>
        </p:spPr>
      </p:pic>
      <p:sp>
        <p:nvSpPr>
          <p:cNvPr id="11" name="TextBox 10"/>
          <p:cNvSpPr txBox="1"/>
          <p:nvPr/>
        </p:nvSpPr>
        <p:spPr>
          <a:xfrm>
            <a:off x="10004822" y="8816912"/>
            <a:ext cx="7336632" cy="923330"/>
          </a:xfrm>
          <a:prstGeom prst="rect">
            <a:avLst/>
          </a:prstGeom>
          <a:noFill/>
        </p:spPr>
        <p:txBody>
          <a:bodyPr wrap="square" rtlCol="0">
            <a:spAutoFit/>
          </a:bodyPr>
          <a:lstStyle/>
          <a:p>
            <a:pPr algn="ctr"/>
            <a:r>
              <a:rPr lang="vi-VN" sz="2700" dirty="0">
                <a:solidFill>
                  <a:schemeClr val="tx1">
                    <a:lumMod val="65000"/>
                    <a:lumOff val="35000"/>
                  </a:schemeClr>
                </a:solidFill>
                <a:latin typeface="Arial (Body)"/>
              </a:rPr>
              <a:t>Theo dõi, thống kê kết quả đánh giá định kỳ của </a:t>
            </a:r>
            <a:r>
              <a:rPr lang="en-US" sz="2700" dirty="0" err="1">
                <a:solidFill>
                  <a:schemeClr val="tx1">
                    <a:lumMod val="65000"/>
                    <a:lumOff val="35000"/>
                  </a:schemeClr>
                </a:solidFill>
                <a:latin typeface="Arial (Body)"/>
                <a:cs typeface="Arial" panose="020B0604020202020204" pitchFamily="34" charset="0"/>
              </a:rPr>
              <a:t>bé</a:t>
            </a:r>
            <a:r>
              <a:rPr lang="vi-VN" sz="2700" dirty="0">
                <a:solidFill>
                  <a:schemeClr val="tx1">
                    <a:lumMod val="65000"/>
                    <a:lumOff val="35000"/>
                  </a:schemeClr>
                </a:solidFill>
                <a:latin typeface="Arial (Body)"/>
              </a:rPr>
              <a:t> một cách đầy đủ và nhanh chóng</a:t>
            </a:r>
            <a:endParaRPr lang="vi-VN" sz="2700" dirty="0">
              <a:solidFill>
                <a:schemeClr val="tx1">
                  <a:lumMod val="65000"/>
                  <a:lumOff val="35000"/>
                </a:schemeClr>
              </a:solidFill>
              <a:latin typeface="Arial (Body)"/>
              <a:cs typeface="Arial" panose="020B0604020202020204" pitchFamily="34" charset="0"/>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93194" y="2003257"/>
            <a:ext cx="3559887" cy="681365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38394" y="5274218"/>
            <a:ext cx="2133333" cy="3257142"/>
          </a:xfrm>
          <a:prstGeom prst="rect">
            <a:avLst/>
          </a:prstGeom>
        </p:spPr>
      </p:pic>
      <p:sp>
        <p:nvSpPr>
          <p:cNvPr id="17" name="TextBox 16"/>
          <p:cNvSpPr txBox="1"/>
          <p:nvPr/>
        </p:nvSpPr>
        <p:spPr>
          <a:xfrm>
            <a:off x="2457451" y="887122"/>
            <a:ext cx="7894247" cy="646331"/>
          </a:xfrm>
          <a:prstGeom prst="rect">
            <a:avLst/>
          </a:prstGeom>
          <a:noFill/>
        </p:spPr>
        <p:txBody>
          <a:bodyPr wrap="square" rtlCol="0">
            <a:spAutoFit/>
          </a:bodyPr>
          <a:lstStyle/>
          <a:p>
            <a:r>
              <a:rPr lang="vi-VN" sz="3600" b="1" dirty="0">
                <a:solidFill>
                  <a:srgbClr val="F1645E"/>
                </a:solidFill>
                <a:cs typeface="Baloo" panose="03080902040302020200" pitchFamily="66" charset="0"/>
              </a:rPr>
              <a:t>khi mỗi ngày trẻ đến trường</a:t>
            </a:r>
          </a:p>
        </p:txBody>
      </p:sp>
      <p:sp>
        <p:nvSpPr>
          <p:cNvPr id="18" name="TextBox 17"/>
          <p:cNvSpPr txBox="1"/>
          <p:nvPr/>
        </p:nvSpPr>
        <p:spPr>
          <a:xfrm>
            <a:off x="2457452" y="379289"/>
            <a:ext cx="11215688" cy="553998"/>
          </a:xfrm>
          <a:prstGeom prst="rect">
            <a:avLst/>
          </a:prstGeom>
          <a:noFill/>
        </p:spPr>
        <p:txBody>
          <a:bodyPr wrap="square" rtlCol="0">
            <a:spAutoFit/>
          </a:bodyPr>
          <a:lstStyle/>
          <a:p>
            <a:r>
              <a:rPr lang="vi-VN" sz="3000" dirty="0">
                <a:solidFill>
                  <a:srgbClr val="F1645E"/>
                </a:solidFill>
                <a:cs typeface="Baloo" panose="03080902040302020200" pitchFamily="66" charset="0"/>
              </a:rPr>
              <a:t>Giúp phụ huynh hoàn toàn hài lòng, hạnh phúc</a:t>
            </a:r>
          </a:p>
        </p:txBody>
      </p:sp>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16</a:t>
            </a:fld>
            <a:endParaRPr lang="en-US"/>
          </a:p>
        </p:txBody>
      </p:sp>
    </p:spTree>
    <p:extLst>
      <p:ext uri="{BB962C8B-B14F-4D97-AF65-F5344CB8AC3E}">
        <p14:creationId xmlns:p14="http://schemas.microsoft.com/office/powerpoint/2010/main" val="268895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anim calcmode="lin" valueType="num">
                                      <p:cBhvr>
                                        <p:cTn id="30" dur="500" fill="hold"/>
                                        <p:tgtEl>
                                          <p:spTgt spid="16"/>
                                        </p:tgtEl>
                                        <p:attrNameLst>
                                          <p:attrName>ppt_x</p:attrName>
                                        </p:attrNameLst>
                                      </p:cBhvr>
                                      <p:tavLst>
                                        <p:tav tm="0">
                                          <p:val>
                                            <p:strVal val="#ppt_x"/>
                                          </p:val>
                                        </p:tav>
                                        <p:tav tm="100000">
                                          <p:val>
                                            <p:strVal val="#ppt_x"/>
                                          </p:val>
                                        </p:tav>
                                      </p:tavLst>
                                    </p:anim>
                                    <p:anim calcmode="lin" valueType="num">
                                      <p:cBhvr>
                                        <p:cTn id="31" dur="5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anim calcmode="lin" valueType="num">
                                      <p:cBhvr>
                                        <p:cTn id="35" dur="500" fill="hold"/>
                                        <p:tgtEl>
                                          <p:spTgt spid="12"/>
                                        </p:tgtEl>
                                        <p:attrNameLst>
                                          <p:attrName>ppt_x</p:attrName>
                                        </p:attrNameLst>
                                      </p:cBhvr>
                                      <p:tavLst>
                                        <p:tav tm="0">
                                          <p:val>
                                            <p:strVal val="#ppt_x"/>
                                          </p:val>
                                        </p:tav>
                                        <p:tav tm="100000">
                                          <p:val>
                                            <p:strVal val="#ppt_x"/>
                                          </p:val>
                                        </p:tav>
                                      </p:tavLst>
                                    </p:anim>
                                    <p:anim calcmode="lin" valueType="num">
                                      <p:cBhvr>
                                        <p:cTn id="36" dur="5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anim calcmode="lin" valueType="num">
                                      <p:cBhvr>
                                        <p:cTn id="40" dur="500" fill="hold"/>
                                        <p:tgtEl>
                                          <p:spTgt spid="15"/>
                                        </p:tgtEl>
                                        <p:attrNameLst>
                                          <p:attrName>ppt_x</p:attrName>
                                        </p:attrNameLst>
                                      </p:cBhvr>
                                      <p:tavLst>
                                        <p:tav tm="0">
                                          <p:val>
                                            <p:strVal val="#ppt_x"/>
                                          </p:val>
                                        </p:tav>
                                        <p:tav tm="100000">
                                          <p:val>
                                            <p:strVal val="#ppt_x"/>
                                          </p:val>
                                        </p:tav>
                                      </p:tavLst>
                                    </p:anim>
                                    <p:anim calcmode="lin" valueType="num">
                                      <p:cBhvr>
                                        <p:cTn id="41" dur="5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anim calcmode="lin" valueType="num">
                                      <p:cBhvr>
                                        <p:cTn id="45" dur="500" fill="hold"/>
                                        <p:tgtEl>
                                          <p:spTgt spid="11"/>
                                        </p:tgtEl>
                                        <p:attrNameLst>
                                          <p:attrName>ppt_x</p:attrName>
                                        </p:attrNameLst>
                                      </p:cBhvr>
                                      <p:tavLst>
                                        <p:tav tm="0">
                                          <p:val>
                                            <p:strVal val="#ppt_x"/>
                                          </p:val>
                                        </p:tav>
                                        <p:tav tm="100000">
                                          <p:val>
                                            <p:strVal val="#ppt_x"/>
                                          </p:val>
                                        </p:tav>
                                      </p:tavLst>
                                    </p:anim>
                                    <p:anim calcmode="lin" valueType="num">
                                      <p:cBhvr>
                                        <p:cTn id="4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39336">
            <a:off x="15009869" y="5265617"/>
            <a:ext cx="2133333" cy="325714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19161">
            <a:off x="9478119" y="5251103"/>
            <a:ext cx="3123366" cy="3435702"/>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4720">
            <a:off x="6327965" y="5284916"/>
            <a:ext cx="2133333" cy="3257142"/>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89390">
            <a:off x="694529" y="5269506"/>
            <a:ext cx="3123366" cy="3435702"/>
          </a:xfrm>
          <a:prstGeom prst="rect">
            <a:avLst/>
          </a:prstGeom>
        </p:spPr>
      </p:pic>
      <p:sp>
        <p:nvSpPr>
          <p:cNvPr id="5" name="Line 7"/>
          <p:cNvSpPr>
            <a:spLocks noChangeShapeType="1"/>
          </p:cNvSpPr>
          <p:nvPr/>
        </p:nvSpPr>
        <p:spPr bwMode="auto">
          <a:xfrm rot="5400000">
            <a:off x="1957092" y="879648"/>
            <a:ext cx="1000719"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lIns="0" tIns="0" rIns="0" bIns="0"/>
          <a:lstStyle/>
          <a:p>
            <a:endParaRPr lang="en-US" sz="3600"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960" y="179561"/>
            <a:ext cx="1866900" cy="1400175"/>
          </a:xfrm>
          <a:prstGeom prst="rect">
            <a:avLst/>
          </a:prstGeom>
        </p:spPr>
      </p:pic>
      <p:sp>
        <p:nvSpPr>
          <p:cNvPr id="9" name="TextBox 8"/>
          <p:cNvSpPr txBox="1"/>
          <p:nvPr/>
        </p:nvSpPr>
        <p:spPr>
          <a:xfrm>
            <a:off x="2752673" y="9093909"/>
            <a:ext cx="4961603" cy="923330"/>
          </a:xfrm>
          <a:prstGeom prst="rect">
            <a:avLst/>
          </a:prstGeom>
          <a:noFill/>
        </p:spPr>
        <p:txBody>
          <a:bodyPr wrap="square" rtlCol="0">
            <a:spAutoFit/>
          </a:bodyPr>
          <a:lstStyle/>
          <a:p>
            <a:pPr algn="ctr"/>
            <a:r>
              <a:rPr lang="en-US" sz="2700" dirty="0" err="1">
                <a:solidFill>
                  <a:schemeClr val="tx1">
                    <a:lumMod val="65000"/>
                    <a:lumOff val="35000"/>
                  </a:schemeClr>
                </a:solidFill>
                <a:latin typeface="Arial (Body)"/>
              </a:rPr>
              <a:t>Quà</a:t>
            </a:r>
            <a:r>
              <a:rPr lang="en-US" sz="2700" dirty="0">
                <a:solidFill>
                  <a:schemeClr val="tx1">
                    <a:lumMod val="65000"/>
                    <a:lumOff val="35000"/>
                  </a:schemeClr>
                </a:solidFill>
                <a:latin typeface="Arial (Body)"/>
              </a:rPr>
              <a:t> </a:t>
            </a:r>
            <a:r>
              <a:rPr lang="en-US" sz="2700" dirty="0" err="1">
                <a:solidFill>
                  <a:schemeClr val="tx1">
                    <a:lumMod val="65000"/>
                    <a:lumOff val="35000"/>
                  </a:schemeClr>
                </a:solidFill>
                <a:latin typeface="Arial (Body)"/>
              </a:rPr>
              <a:t>tặng</a:t>
            </a:r>
            <a:r>
              <a:rPr lang="en-US" sz="2700" dirty="0">
                <a:solidFill>
                  <a:schemeClr val="tx1">
                    <a:lumMod val="65000"/>
                    <a:lumOff val="35000"/>
                  </a:schemeClr>
                </a:solidFill>
                <a:latin typeface="Arial (Body)"/>
              </a:rPr>
              <a:t> </a:t>
            </a:r>
            <a:r>
              <a:rPr lang="en-US" sz="2700" dirty="0" err="1">
                <a:solidFill>
                  <a:schemeClr val="tx1">
                    <a:lumMod val="65000"/>
                    <a:lumOff val="35000"/>
                  </a:schemeClr>
                </a:solidFill>
                <a:latin typeface="Arial (Body)"/>
              </a:rPr>
              <a:t>dành</a:t>
            </a:r>
            <a:r>
              <a:rPr lang="en-US" sz="2700" dirty="0">
                <a:solidFill>
                  <a:schemeClr val="tx1">
                    <a:lumMod val="65000"/>
                    <a:lumOff val="35000"/>
                  </a:schemeClr>
                </a:solidFill>
                <a:latin typeface="Arial (Body)"/>
              </a:rPr>
              <a:t> </a:t>
            </a:r>
            <a:r>
              <a:rPr lang="en-US" sz="2700" dirty="0" err="1">
                <a:solidFill>
                  <a:schemeClr val="tx1">
                    <a:lumMod val="65000"/>
                    <a:lumOff val="35000"/>
                  </a:schemeClr>
                </a:solidFill>
                <a:latin typeface="Arial (Body)"/>
              </a:rPr>
              <a:t>cho</a:t>
            </a:r>
            <a:r>
              <a:rPr lang="en-US" sz="2700" dirty="0">
                <a:solidFill>
                  <a:schemeClr val="tx1">
                    <a:lumMod val="65000"/>
                    <a:lumOff val="35000"/>
                  </a:schemeClr>
                </a:solidFill>
                <a:latin typeface="Arial (Body)"/>
              </a:rPr>
              <a:t> </a:t>
            </a:r>
            <a:r>
              <a:rPr lang="en-US" sz="2700" dirty="0" err="1">
                <a:solidFill>
                  <a:schemeClr val="tx1">
                    <a:lumMod val="65000"/>
                    <a:lumOff val="35000"/>
                  </a:schemeClr>
                </a:solidFill>
                <a:latin typeface="Arial (Body)"/>
              </a:rPr>
              <a:t>phụ</a:t>
            </a:r>
            <a:r>
              <a:rPr lang="en-US" sz="2700" dirty="0">
                <a:solidFill>
                  <a:schemeClr val="tx1">
                    <a:lumMod val="65000"/>
                    <a:lumOff val="35000"/>
                  </a:schemeClr>
                </a:solidFill>
                <a:latin typeface="Arial (Body)"/>
              </a:rPr>
              <a:t> </a:t>
            </a:r>
            <a:r>
              <a:rPr lang="en-US" sz="2700" dirty="0" err="1">
                <a:solidFill>
                  <a:schemeClr val="tx1">
                    <a:lumMod val="65000"/>
                    <a:lumOff val="35000"/>
                  </a:schemeClr>
                </a:solidFill>
                <a:latin typeface="Arial (Body)"/>
              </a:rPr>
              <a:t>huynh</a:t>
            </a:r>
            <a:r>
              <a:rPr lang="en-US" sz="2700" dirty="0">
                <a:solidFill>
                  <a:schemeClr val="tx1">
                    <a:lumMod val="65000"/>
                    <a:lumOff val="35000"/>
                  </a:schemeClr>
                </a:solidFill>
                <a:latin typeface="Arial (Body)"/>
              </a:rPr>
              <a:t> </a:t>
            </a:r>
            <a:r>
              <a:rPr lang="en-US" sz="2700" dirty="0" err="1">
                <a:solidFill>
                  <a:schemeClr val="tx1">
                    <a:lumMod val="65000"/>
                    <a:lumOff val="35000"/>
                  </a:schemeClr>
                </a:solidFill>
                <a:latin typeface="Arial (Body)"/>
              </a:rPr>
              <a:t>của</a:t>
            </a:r>
            <a:r>
              <a:rPr lang="en-US" sz="2700" dirty="0">
                <a:solidFill>
                  <a:schemeClr val="tx1">
                    <a:lumMod val="65000"/>
                    <a:lumOff val="35000"/>
                  </a:schemeClr>
                </a:solidFill>
                <a:latin typeface="Arial (Body)"/>
              </a:rPr>
              <a:t> </a:t>
            </a:r>
            <a:r>
              <a:rPr lang="en-US" sz="2700" dirty="0" err="1">
                <a:solidFill>
                  <a:schemeClr val="tx1">
                    <a:lumMod val="65000"/>
                    <a:lumOff val="35000"/>
                  </a:schemeClr>
                </a:solidFill>
                <a:latin typeface="Arial (Body)"/>
              </a:rPr>
              <a:t>KidsOnline</a:t>
            </a:r>
            <a:endParaRPr lang="vi-VN" sz="2700" dirty="0">
              <a:solidFill>
                <a:schemeClr val="tx1">
                  <a:lumMod val="65000"/>
                  <a:lumOff val="35000"/>
                </a:schemeClr>
              </a:solidFill>
              <a:latin typeface="Arial (Body)"/>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8879" y="1995908"/>
            <a:ext cx="4029194" cy="7535679"/>
          </a:xfrm>
          <a:prstGeom prst="rect">
            <a:avLst/>
          </a:prstGeom>
        </p:spPr>
      </p:pic>
      <p:sp>
        <p:nvSpPr>
          <p:cNvPr id="11" name="TextBox 10"/>
          <p:cNvSpPr txBox="1"/>
          <p:nvPr/>
        </p:nvSpPr>
        <p:spPr>
          <a:xfrm>
            <a:off x="10186410" y="9093909"/>
            <a:ext cx="7336632" cy="923330"/>
          </a:xfrm>
          <a:prstGeom prst="rect">
            <a:avLst/>
          </a:prstGeom>
          <a:noFill/>
        </p:spPr>
        <p:txBody>
          <a:bodyPr wrap="square" rtlCol="0">
            <a:spAutoFit/>
          </a:bodyPr>
          <a:lstStyle/>
          <a:p>
            <a:pPr algn="ctr"/>
            <a:r>
              <a:rPr lang="en-US" sz="2700" dirty="0" err="1">
                <a:solidFill>
                  <a:schemeClr val="tx1">
                    <a:lumMod val="65000"/>
                    <a:lumOff val="35000"/>
                  </a:schemeClr>
                </a:solidFill>
                <a:latin typeface="Arial (Body)"/>
              </a:rPr>
              <a:t>Nơi</a:t>
            </a:r>
            <a:r>
              <a:rPr lang="en-US" sz="2700" dirty="0">
                <a:solidFill>
                  <a:schemeClr val="tx1">
                    <a:lumMod val="65000"/>
                    <a:lumOff val="35000"/>
                  </a:schemeClr>
                </a:solidFill>
                <a:latin typeface="Arial (Body)"/>
              </a:rPr>
              <a:t> </a:t>
            </a:r>
            <a:r>
              <a:rPr lang="en-US" sz="2700" dirty="0" err="1">
                <a:solidFill>
                  <a:schemeClr val="tx1">
                    <a:lumMod val="65000"/>
                    <a:lumOff val="35000"/>
                  </a:schemeClr>
                </a:solidFill>
                <a:latin typeface="Arial (Body)"/>
              </a:rPr>
              <a:t>cung</a:t>
            </a:r>
            <a:r>
              <a:rPr lang="en-US" sz="2700" dirty="0">
                <a:solidFill>
                  <a:schemeClr val="tx1">
                    <a:lumMod val="65000"/>
                    <a:lumOff val="35000"/>
                  </a:schemeClr>
                </a:solidFill>
                <a:latin typeface="Arial (Body)"/>
              </a:rPr>
              <a:t> </a:t>
            </a:r>
            <a:r>
              <a:rPr lang="en-US" sz="2700" dirty="0" err="1">
                <a:solidFill>
                  <a:schemeClr val="tx1">
                    <a:lumMod val="65000"/>
                    <a:lumOff val="35000"/>
                  </a:schemeClr>
                </a:solidFill>
                <a:latin typeface="Arial (Body)"/>
              </a:rPr>
              <a:t>cấp</a:t>
            </a:r>
            <a:r>
              <a:rPr lang="en-US" sz="2700" dirty="0">
                <a:solidFill>
                  <a:schemeClr val="tx1">
                    <a:lumMod val="65000"/>
                    <a:lumOff val="35000"/>
                  </a:schemeClr>
                </a:solidFill>
                <a:latin typeface="Arial (Body)"/>
              </a:rPr>
              <a:t> </a:t>
            </a:r>
            <a:r>
              <a:rPr lang="en-US" sz="2700" dirty="0" err="1">
                <a:solidFill>
                  <a:schemeClr val="tx1">
                    <a:lumMod val="65000"/>
                    <a:lumOff val="35000"/>
                  </a:schemeClr>
                </a:solidFill>
                <a:latin typeface="Arial (Body)"/>
              </a:rPr>
              <a:t>kiến</a:t>
            </a:r>
            <a:r>
              <a:rPr lang="en-US" sz="2700" dirty="0">
                <a:solidFill>
                  <a:schemeClr val="tx1">
                    <a:lumMod val="65000"/>
                    <a:lumOff val="35000"/>
                  </a:schemeClr>
                </a:solidFill>
                <a:latin typeface="Arial (Body)"/>
              </a:rPr>
              <a:t> </a:t>
            </a:r>
            <a:r>
              <a:rPr lang="en-US" sz="2700" dirty="0" err="1">
                <a:solidFill>
                  <a:schemeClr val="tx1">
                    <a:lumMod val="65000"/>
                    <a:lumOff val="35000"/>
                  </a:schemeClr>
                </a:solidFill>
                <a:latin typeface="Arial (Body)"/>
              </a:rPr>
              <a:t>thức</a:t>
            </a:r>
            <a:r>
              <a:rPr lang="en-US" sz="2700" dirty="0">
                <a:solidFill>
                  <a:schemeClr val="tx1">
                    <a:lumMod val="65000"/>
                    <a:lumOff val="35000"/>
                  </a:schemeClr>
                </a:solidFill>
                <a:latin typeface="Arial (Body)"/>
              </a:rPr>
              <a:t> </a:t>
            </a:r>
            <a:r>
              <a:rPr lang="en-US" sz="2700" dirty="0" err="1">
                <a:solidFill>
                  <a:schemeClr val="tx1">
                    <a:lumMod val="65000"/>
                    <a:lumOff val="35000"/>
                  </a:schemeClr>
                </a:solidFill>
                <a:latin typeface="Arial (Body)"/>
              </a:rPr>
              <a:t>và</a:t>
            </a:r>
            <a:r>
              <a:rPr lang="en-US" sz="2700" dirty="0">
                <a:solidFill>
                  <a:schemeClr val="tx1">
                    <a:lumMod val="65000"/>
                    <a:lumOff val="35000"/>
                  </a:schemeClr>
                </a:solidFill>
                <a:latin typeface="Arial (Body)"/>
              </a:rPr>
              <a:t> </a:t>
            </a:r>
            <a:r>
              <a:rPr lang="en-US" sz="2700" dirty="0" err="1">
                <a:solidFill>
                  <a:schemeClr val="tx1">
                    <a:lumMod val="65000"/>
                    <a:lumOff val="35000"/>
                  </a:schemeClr>
                </a:solidFill>
                <a:latin typeface="Arial (Body)"/>
              </a:rPr>
              <a:t>kỹ</a:t>
            </a:r>
            <a:r>
              <a:rPr lang="en-US" sz="2700" dirty="0">
                <a:solidFill>
                  <a:schemeClr val="tx1">
                    <a:lumMod val="65000"/>
                    <a:lumOff val="35000"/>
                  </a:schemeClr>
                </a:solidFill>
                <a:latin typeface="Arial (Body)"/>
              </a:rPr>
              <a:t> </a:t>
            </a:r>
            <a:r>
              <a:rPr lang="en-US" sz="2700" dirty="0" err="1">
                <a:solidFill>
                  <a:schemeClr val="tx1">
                    <a:lumMod val="65000"/>
                    <a:lumOff val="35000"/>
                  </a:schemeClr>
                </a:solidFill>
                <a:latin typeface="Arial (Body)"/>
              </a:rPr>
              <a:t>năng</a:t>
            </a:r>
            <a:r>
              <a:rPr lang="en-US" sz="2700" dirty="0">
                <a:solidFill>
                  <a:schemeClr val="tx1">
                    <a:lumMod val="65000"/>
                    <a:lumOff val="35000"/>
                  </a:schemeClr>
                </a:solidFill>
                <a:latin typeface="Arial (Body)"/>
              </a:rPr>
              <a:t> </a:t>
            </a:r>
          </a:p>
          <a:p>
            <a:pPr algn="ctr"/>
            <a:r>
              <a:rPr lang="en-US" sz="2700" dirty="0" err="1">
                <a:solidFill>
                  <a:schemeClr val="tx1">
                    <a:lumMod val="65000"/>
                    <a:lumOff val="35000"/>
                  </a:schemeClr>
                </a:solidFill>
                <a:latin typeface="Arial (Body)"/>
              </a:rPr>
              <a:t>làm</a:t>
            </a:r>
            <a:r>
              <a:rPr lang="en-US" sz="2700" dirty="0">
                <a:solidFill>
                  <a:schemeClr val="tx1">
                    <a:lumMod val="65000"/>
                    <a:lumOff val="35000"/>
                  </a:schemeClr>
                </a:solidFill>
                <a:latin typeface="Arial (Body)"/>
              </a:rPr>
              <a:t> </a:t>
            </a:r>
            <a:r>
              <a:rPr lang="en-US" sz="2700" dirty="0" err="1">
                <a:solidFill>
                  <a:schemeClr val="tx1">
                    <a:lumMod val="65000"/>
                    <a:lumOff val="35000"/>
                  </a:schemeClr>
                </a:solidFill>
                <a:latin typeface="Arial (Body)"/>
              </a:rPr>
              <a:t>bạn</a:t>
            </a:r>
            <a:r>
              <a:rPr lang="en-US" sz="2700" dirty="0">
                <a:solidFill>
                  <a:schemeClr val="tx1">
                    <a:lumMod val="65000"/>
                    <a:lumOff val="35000"/>
                  </a:schemeClr>
                </a:solidFill>
                <a:latin typeface="Arial (Body)"/>
              </a:rPr>
              <a:t> </a:t>
            </a:r>
            <a:r>
              <a:rPr lang="en-US" sz="2700" dirty="0" err="1">
                <a:solidFill>
                  <a:schemeClr val="tx1">
                    <a:lumMod val="65000"/>
                    <a:lumOff val="35000"/>
                  </a:schemeClr>
                </a:solidFill>
                <a:latin typeface="Arial (Body)"/>
              </a:rPr>
              <a:t>cùng</a:t>
            </a:r>
            <a:r>
              <a:rPr lang="en-US" sz="2700" dirty="0">
                <a:solidFill>
                  <a:schemeClr val="tx1">
                    <a:lumMod val="65000"/>
                    <a:lumOff val="35000"/>
                  </a:schemeClr>
                </a:solidFill>
                <a:latin typeface="Arial (Body)"/>
              </a:rPr>
              <a:t> con</a:t>
            </a:r>
            <a:endParaRPr lang="vi-VN" sz="2700" dirty="0">
              <a:solidFill>
                <a:schemeClr val="tx1">
                  <a:lumMod val="65000"/>
                  <a:lumOff val="35000"/>
                </a:schemeClr>
              </a:solidFill>
              <a:latin typeface="Arial (Body)"/>
              <a:cs typeface="Arial" panose="020B0604020202020204" pitchFamily="34" charset="0"/>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93193" y="2081110"/>
            <a:ext cx="3923069" cy="7337198"/>
          </a:xfrm>
          <a:prstGeom prst="rect">
            <a:avLst/>
          </a:prstGeom>
        </p:spPr>
      </p:pic>
      <p:sp>
        <p:nvSpPr>
          <p:cNvPr id="17" name="TextBox 16"/>
          <p:cNvSpPr txBox="1"/>
          <p:nvPr/>
        </p:nvSpPr>
        <p:spPr>
          <a:xfrm>
            <a:off x="2457452" y="887122"/>
            <a:ext cx="7286085" cy="646331"/>
          </a:xfrm>
          <a:prstGeom prst="rect">
            <a:avLst/>
          </a:prstGeom>
          <a:noFill/>
        </p:spPr>
        <p:txBody>
          <a:bodyPr wrap="square" rtlCol="0">
            <a:spAutoFit/>
          </a:bodyPr>
          <a:lstStyle/>
          <a:p>
            <a:r>
              <a:rPr lang="vi-VN" sz="3600" b="1" dirty="0">
                <a:solidFill>
                  <a:srgbClr val="F1645E"/>
                </a:solidFill>
                <a:cs typeface="Baloo" panose="03080902040302020200" pitchFamily="66" charset="0"/>
              </a:rPr>
              <a:t>khi mỗi ngày trẻ đến trường</a:t>
            </a:r>
          </a:p>
        </p:txBody>
      </p:sp>
      <p:sp>
        <p:nvSpPr>
          <p:cNvPr id="18" name="TextBox 17"/>
          <p:cNvSpPr txBox="1"/>
          <p:nvPr/>
        </p:nvSpPr>
        <p:spPr>
          <a:xfrm>
            <a:off x="2457452" y="379289"/>
            <a:ext cx="11215688" cy="553998"/>
          </a:xfrm>
          <a:prstGeom prst="rect">
            <a:avLst/>
          </a:prstGeom>
          <a:noFill/>
        </p:spPr>
        <p:txBody>
          <a:bodyPr wrap="square" rtlCol="0">
            <a:spAutoFit/>
          </a:bodyPr>
          <a:lstStyle/>
          <a:p>
            <a:r>
              <a:rPr lang="vi-VN" sz="3000" dirty="0">
                <a:solidFill>
                  <a:srgbClr val="F1645E"/>
                </a:solidFill>
                <a:cs typeface="Baloo" panose="03080902040302020200" pitchFamily="66" charset="0"/>
              </a:rPr>
              <a:t>Giúp phụ huynh hoàn toàn hài lòng, hạnh phúc</a:t>
            </a:r>
          </a:p>
        </p:txBody>
      </p:sp>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17</a:t>
            </a:fld>
            <a:endParaRPr lang="en-US"/>
          </a:p>
        </p:txBody>
      </p:sp>
    </p:spTree>
    <p:extLst>
      <p:ext uri="{BB962C8B-B14F-4D97-AF65-F5344CB8AC3E}">
        <p14:creationId xmlns:p14="http://schemas.microsoft.com/office/powerpoint/2010/main" val="193928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anim calcmode="lin" valueType="num">
                                      <p:cBhvr>
                                        <p:cTn id="30" dur="500" fill="hold"/>
                                        <p:tgtEl>
                                          <p:spTgt spid="16"/>
                                        </p:tgtEl>
                                        <p:attrNameLst>
                                          <p:attrName>ppt_x</p:attrName>
                                        </p:attrNameLst>
                                      </p:cBhvr>
                                      <p:tavLst>
                                        <p:tav tm="0">
                                          <p:val>
                                            <p:strVal val="#ppt_x"/>
                                          </p:val>
                                        </p:tav>
                                        <p:tav tm="100000">
                                          <p:val>
                                            <p:strVal val="#ppt_x"/>
                                          </p:val>
                                        </p:tav>
                                      </p:tavLst>
                                    </p:anim>
                                    <p:anim calcmode="lin" valueType="num">
                                      <p:cBhvr>
                                        <p:cTn id="31" dur="5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anim calcmode="lin" valueType="num">
                                      <p:cBhvr>
                                        <p:cTn id="35" dur="500" fill="hold"/>
                                        <p:tgtEl>
                                          <p:spTgt spid="12"/>
                                        </p:tgtEl>
                                        <p:attrNameLst>
                                          <p:attrName>ppt_x</p:attrName>
                                        </p:attrNameLst>
                                      </p:cBhvr>
                                      <p:tavLst>
                                        <p:tav tm="0">
                                          <p:val>
                                            <p:strVal val="#ppt_x"/>
                                          </p:val>
                                        </p:tav>
                                        <p:tav tm="100000">
                                          <p:val>
                                            <p:strVal val="#ppt_x"/>
                                          </p:val>
                                        </p:tav>
                                      </p:tavLst>
                                    </p:anim>
                                    <p:anim calcmode="lin" valueType="num">
                                      <p:cBhvr>
                                        <p:cTn id="36" dur="5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anim calcmode="lin" valueType="num">
                                      <p:cBhvr>
                                        <p:cTn id="40" dur="500" fill="hold"/>
                                        <p:tgtEl>
                                          <p:spTgt spid="15"/>
                                        </p:tgtEl>
                                        <p:attrNameLst>
                                          <p:attrName>ppt_x</p:attrName>
                                        </p:attrNameLst>
                                      </p:cBhvr>
                                      <p:tavLst>
                                        <p:tav tm="0">
                                          <p:val>
                                            <p:strVal val="#ppt_x"/>
                                          </p:val>
                                        </p:tav>
                                        <p:tav tm="100000">
                                          <p:val>
                                            <p:strVal val="#ppt_x"/>
                                          </p:val>
                                        </p:tav>
                                      </p:tavLst>
                                    </p:anim>
                                    <p:anim calcmode="lin" valueType="num">
                                      <p:cBhvr>
                                        <p:cTn id="41" dur="5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anim calcmode="lin" valueType="num">
                                      <p:cBhvr>
                                        <p:cTn id="45" dur="500" fill="hold"/>
                                        <p:tgtEl>
                                          <p:spTgt spid="11"/>
                                        </p:tgtEl>
                                        <p:attrNameLst>
                                          <p:attrName>ppt_x</p:attrName>
                                        </p:attrNameLst>
                                      </p:cBhvr>
                                      <p:tavLst>
                                        <p:tav tm="0">
                                          <p:val>
                                            <p:strVal val="#ppt_x"/>
                                          </p:val>
                                        </p:tav>
                                        <p:tav tm="100000">
                                          <p:val>
                                            <p:strVal val="#ppt_x"/>
                                          </p:val>
                                        </p:tav>
                                      </p:tavLst>
                                    </p:anim>
                                    <p:anim calcmode="lin" valueType="num">
                                      <p:cBhvr>
                                        <p:cTn id="4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2518" y="547689"/>
            <a:ext cx="8416637" cy="9739311"/>
          </a:xfrm>
        </p:spPr>
      </p:pic>
      <p:sp>
        <p:nvSpPr>
          <p:cNvPr id="3" name="Footer Placeholder 2"/>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18</a:t>
            </a:fld>
            <a:endParaRPr lang="en-US"/>
          </a:p>
        </p:txBody>
      </p:sp>
    </p:spTree>
    <p:extLst>
      <p:ext uri="{BB962C8B-B14F-4D97-AF65-F5344CB8AC3E}">
        <p14:creationId xmlns:p14="http://schemas.microsoft.com/office/powerpoint/2010/main" val="340399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792662" y="2738438"/>
            <a:ext cx="8702676" cy="6527007"/>
          </a:xfrm>
          <a:prstGeom prst="rect">
            <a:avLst/>
          </a:prstGeom>
        </p:spPr>
      </p:pic>
      <p:sp>
        <p:nvSpPr>
          <p:cNvPr id="3" name="Footer Placeholder 2"/>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19</a:t>
            </a:fld>
            <a:endParaRPr lang="en-US"/>
          </a:p>
        </p:txBody>
      </p:sp>
    </p:spTree>
    <p:extLst>
      <p:ext uri="{BB962C8B-B14F-4D97-AF65-F5344CB8AC3E}">
        <p14:creationId xmlns:p14="http://schemas.microsoft.com/office/powerpoint/2010/main" val="2639605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AED"/>
        </a:solidFill>
        <a:effectLst/>
      </p:bgPr>
    </p:bg>
    <p:spTree>
      <p:nvGrpSpPr>
        <p:cNvPr id="1" name=""/>
        <p:cNvGrpSpPr/>
        <p:nvPr/>
      </p:nvGrpSpPr>
      <p:grpSpPr>
        <a:xfrm>
          <a:off x="0" y="0"/>
          <a:ext cx="0" cy="0"/>
          <a:chOff x="0" y="0"/>
          <a:chExt cx="0" cy="0"/>
        </a:xfrm>
      </p:grpSpPr>
      <p:sp>
        <p:nvSpPr>
          <p:cNvPr id="5" name="TextBox 5"/>
          <p:cNvSpPr txBox="1"/>
          <p:nvPr/>
        </p:nvSpPr>
        <p:spPr>
          <a:xfrm>
            <a:off x="1600200" y="2171700"/>
            <a:ext cx="15316200" cy="3853106"/>
          </a:xfrm>
          <a:prstGeom prst="rect">
            <a:avLst/>
          </a:prstGeom>
        </p:spPr>
        <p:txBody>
          <a:bodyPr wrap="square" lIns="0" tIns="0" rIns="0" bIns="0" rtlCol="0" anchor="t">
            <a:spAutoFit/>
          </a:bodyPr>
          <a:lstStyle/>
          <a:p>
            <a:pPr algn="just">
              <a:lnSpc>
                <a:spcPts val="5088"/>
              </a:lnSpc>
            </a:pPr>
            <a:r>
              <a:rPr lang="en-US" sz="2800" b="1" spc="92" dirty="0">
                <a:solidFill>
                  <a:srgbClr val="000000"/>
                </a:solidFill>
                <a:latin typeface="Times Neue Roman Bold"/>
              </a:rPr>
              <a:t>       </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Giúp nhà quản lí, giáo viên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nắm</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mức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phối</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hợp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 động trong việc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lắng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ý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kiến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của</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cha mẹ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tre</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hẹ</a:t>
            </a:r>
            <a:r>
              <a:rPr lang="en-US" sz="2800" b="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a: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với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đình, cộng đồng. Trong phạm vi của tài liệu hướng dẫn này sẽ chú trọng vào công tác đánh giá phối hợp mối quan hệ của nhà trường với gia đình cùng nhau hướng tới mục tiêu cụ thể là hỗ trợ chăm sóc giáo dục toàn diện trẻ em trên cơ sở lấy trẻ làm trung tâm trong các hoạt động nuôi dưỡng, chăm sóc giáo dục.</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6"/>
          <p:cNvSpPr txBox="1"/>
          <p:nvPr/>
        </p:nvSpPr>
        <p:spPr>
          <a:xfrm>
            <a:off x="1143000" y="1460838"/>
            <a:ext cx="7808222" cy="688975"/>
          </a:xfrm>
          <a:prstGeom prst="rect">
            <a:avLst/>
          </a:prstGeom>
        </p:spPr>
        <p:txBody>
          <a:bodyPr lIns="0" tIns="0" rIns="0" bIns="0" rtlCol="0" anchor="t">
            <a:spAutoFit/>
          </a:bodyPr>
          <a:lstStyle/>
          <a:p>
            <a:pPr marL="431800" lvl="1">
              <a:lnSpc>
                <a:spcPts val="5600"/>
              </a:lnSpc>
            </a:pPr>
            <a:r>
              <a:rPr lang="en-US" sz="3500">
                <a:solidFill>
                  <a:srgbClr val="000000"/>
                </a:solidFill>
                <a:latin typeface="Calistoga Bold"/>
              </a:rPr>
              <a:t>1. Mục đích đánh giá</a:t>
            </a:r>
          </a:p>
        </p:txBody>
      </p:sp>
      <p:sp>
        <p:nvSpPr>
          <p:cNvPr id="8" name="TextBox 7">
            <a:extLst>
              <a:ext uri="{FF2B5EF4-FFF2-40B4-BE49-F238E27FC236}">
                <a16:creationId xmlns:a16="http://schemas.microsoft.com/office/drawing/2014/main" xmlns="" id="{3A8E02E5-5171-4D99-81E3-804F10B613A1}"/>
              </a:ext>
            </a:extLst>
          </p:cNvPr>
          <p:cNvSpPr txBox="1"/>
          <p:nvPr/>
        </p:nvSpPr>
        <p:spPr>
          <a:xfrm>
            <a:off x="1371600" y="638305"/>
            <a:ext cx="15544800" cy="822533"/>
          </a:xfrm>
          <a:prstGeom prst="rect">
            <a:avLst/>
          </a:prstGeom>
          <a:noFill/>
        </p:spPr>
        <p:txBody>
          <a:bodyPr wrap="square">
            <a:spAutoFit/>
          </a:bodyPr>
          <a:lstStyle/>
          <a:p>
            <a:pPr algn="ctr">
              <a:lnSpc>
                <a:spcPct val="150000"/>
              </a:lnSpc>
            </a:pPr>
            <a:r>
              <a:rPr lang="en-US" sz="3500" dirty="0">
                <a:solidFill>
                  <a:srgbClr val="CE0600"/>
                </a:solidFill>
                <a:latin typeface="Calistoga"/>
              </a:rPr>
              <a:t>ĐÁNH GIÁ CÔNG TÁC PHỐI HỢP NHÀ TRƯỜNG VÀ GIA ĐÌNH CỘNG ĐỒNG</a:t>
            </a:r>
          </a:p>
        </p:txBody>
      </p:sp>
      <p:pic>
        <p:nvPicPr>
          <p:cNvPr id="9" name="Picture 8">
            <a:extLst>
              <a:ext uri="{FF2B5EF4-FFF2-40B4-BE49-F238E27FC236}">
                <a16:creationId xmlns:a16="http://schemas.microsoft.com/office/drawing/2014/main" xmlns="" id="{4BEDF620-D183-490B-8430-347700525C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4578858"/>
            <a:ext cx="12191999" cy="5600000"/>
          </a:xfrm>
          <a:prstGeom prst="rect">
            <a:avLst/>
          </a:prstGeom>
        </p:spPr>
      </p:pic>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696373" y="2738438"/>
            <a:ext cx="4895255" cy="6527007"/>
          </a:xfrm>
          <a:prstGeom prst="rect">
            <a:avLst/>
          </a:prstGeom>
        </p:spPr>
      </p:pic>
      <p:sp>
        <p:nvSpPr>
          <p:cNvPr id="3" name="Footer Placeholder 2"/>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20</a:t>
            </a:fld>
            <a:endParaRPr lang="en-US"/>
          </a:p>
        </p:txBody>
      </p:sp>
    </p:spTree>
    <p:extLst>
      <p:ext uri="{BB962C8B-B14F-4D97-AF65-F5344CB8AC3E}">
        <p14:creationId xmlns:p14="http://schemas.microsoft.com/office/powerpoint/2010/main" val="446458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792662" y="2738438"/>
            <a:ext cx="8702676" cy="6527007"/>
          </a:xfrm>
          <a:prstGeom prst="rect">
            <a:avLst/>
          </a:prstGeom>
        </p:spPr>
      </p:pic>
      <p:sp>
        <p:nvSpPr>
          <p:cNvPr id="3" name="Footer Placeholder 2"/>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21</a:t>
            </a:fld>
            <a:endParaRPr lang="en-US"/>
          </a:p>
        </p:txBody>
      </p:sp>
    </p:spTree>
    <p:extLst>
      <p:ext uri="{BB962C8B-B14F-4D97-AF65-F5344CB8AC3E}">
        <p14:creationId xmlns:p14="http://schemas.microsoft.com/office/powerpoint/2010/main" val="2029310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CF3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781106" y="1455274"/>
            <a:ext cx="10199110" cy="695763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3635653" y="5143500"/>
            <a:ext cx="3029125" cy="356892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97065" y="2770244"/>
            <a:ext cx="3010394" cy="3546856"/>
          </a:xfrm>
          <a:prstGeom prst="rect">
            <a:avLst/>
          </a:prstGeom>
        </p:spPr>
      </p:pic>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22</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sp>
        <p:nvSpPr>
          <p:cNvPr id="2" name="TextBox 2"/>
          <p:cNvSpPr txBox="1"/>
          <p:nvPr/>
        </p:nvSpPr>
        <p:spPr>
          <a:xfrm>
            <a:off x="1219200" y="1104900"/>
            <a:ext cx="7136956" cy="688975"/>
          </a:xfrm>
          <a:prstGeom prst="rect">
            <a:avLst/>
          </a:prstGeom>
        </p:spPr>
        <p:txBody>
          <a:bodyPr lIns="0" tIns="0" rIns="0" bIns="0" rtlCol="0" anchor="t">
            <a:spAutoFit/>
          </a:bodyPr>
          <a:lstStyle/>
          <a:p>
            <a:pPr>
              <a:lnSpc>
                <a:spcPts val="5600"/>
              </a:lnSpc>
            </a:pPr>
            <a:r>
              <a:rPr lang="en-US" sz="3500">
                <a:solidFill>
                  <a:srgbClr val="000000"/>
                </a:solidFill>
                <a:latin typeface="Calistoga"/>
              </a:rPr>
              <a:t>2. Nội dung đánh giá</a:t>
            </a:r>
          </a:p>
        </p:txBody>
      </p:sp>
      <p:sp>
        <p:nvSpPr>
          <p:cNvPr id="4" name="TextBox 4"/>
          <p:cNvSpPr txBox="1"/>
          <p:nvPr/>
        </p:nvSpPr>
        <p:spPr>
          <a:xfrm>
            <a:off x="1282477" y="1793875"/>
            <a:ext cx="14262323" cy="3180807"/>
          </a:xfrm>
          <a:prstGeom prst="rect">
            <a:avLst/>
          </a:prstGeom>
        </p:spPr>
        <p:txBody>
          <a:bodyPr wrap="square" lIns="0" tIns="0" rIns="0" bIns="0" rtlCol="0" anchor="t">
            <a:spAutoFit/>
          </a:bodyPr>
          <a:lstStyle/>
          <a:p>
            <a:pPr marL="342900" lvl="0" indent="-342900" algn="just">
              <a:lnSpc>
                <a:spcPct val="130000"/>
              </a:lnSpc>
              <a:spcBef>
                <a:spcPts val="300"/>
              </a:spcBef>
              <a:spcAft>
                <a:spcPts val="300"/>
              </a:spcAft>
              <a:buFont typeface="Symbol" panose="05050102010706020507" pitchFamily="18" charset="2"/>
              <a:buChar char=""/>
            </a:pPr>
            <a:r>
              <a:rPr lang="en-US" sz="3200" b="1" dirty="0" err="1">
                <a:effectLst/>
                <a:latin typeface="Times Neue Roman" panose="020B0604020202020204" charset="0"/>
                <a:ea typeface="Calibri" panose="020F0502020204030204" pitchFamily="34" charset="0"/>
                <a:cs typeface="Times New Roman" panose="02020603050405020304" pitchFamily="18" charset="0"/>
              </a:rPr>
              <a:t>Các</a:t>
            </a:r>
            <a:r>
              <a:rPr lang="vi-VN" sz="3200" b="1" dirty="0">
                <a:effectLst/>
                <a:latin typeface="Times Neue Roman" panose="020B0604020202020204" charset="0"/>
                <a:ea typeface="Calibri" panose="020F0502020204030204" pitchFamily="34" charset="0"/>
                <a:cs typeface="Times New Roman" panose="02020603050405020304" pitchFamily="18" charset="0"/>
              </a:rPr>
              <a:t> định hướng, quy định về công tác phối hợp giữa nhà trường và gia đình, cộng đồng</a:t>
            </a:r>
            <a:endParaRPr lang="en-US" sz="3200" b="1" dirty="0">
              <a:effectLst/>
              <a:latin typeface="Times Neue Roman" panose="020B0604020202020204" charset="0"/>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Symbol" panose="05050102010706020507" pitchFamily="18" charset="2"/>
              <a:buChar char=""/>
            </a:pPr>
            <a:r>
              <a:rPr lang="en-US" sz="3200" b="1" dirty="0" err="1">
                <a:effectLst/>
                <a:latin typeface="Times Neue Roman" panose="020B0604020202020204" charset="0"/>
                <a:ea typeface="Calibri" panose="020F0502020204030204" pitchFamily="34" charset="0"/>
                <a:cs typeface="Times New Roman" panose="02020603050405020304" pitchFamily="18" charset="0"/>
              </a:rPr>
              <a:t>Hỗ</a:t>
            </a:r>
            <a:r>
              <a:rPr lang="vi-VN" sz="3200" b="1" dirty="0">
                <a:effectLst/>
                <a:latin typeface="Times Neue Roman" panose="020B0604020202020204" charset="0"/>
                <a:ea typeface="Calibri" panose="020F0502020204030204" pitchFamily="34" charset="0"/>
                <a:cs typeface="Times New Roman" panose="02020603050405020304" pitchFamily="18" charset="0"/>
              </a:rPr>
              <a:t> trợ, phối hợp trong bảo vệ trẻ em và hướng dẫn để cha mẹ/người chăm sóc trẻ tham gia vào việc</a:t>
            </a:r>
            <a:r>
              <a:rPr lang="en-US" sz="3200" b="1" dirty="0">
                <a:effectLst/>
                <a:latin typeface="Times Neue Roman" panose="020B0604020202020204" charset="0"/>
                <a:ea typeface="Calibri" panose="020F0502020204030204" pitchFamily="34" charset="0"/>
                <a:cs typeface="Times New Roman" panose="02020603050405020304" pitchFamily="18" charset="0"/>
              </a:rPr>
              <a:t> </a:t>
            </a:r>
            <a:r>
              <a:rPr lang="en-US" sz="3200" b="1" dirty="0" err="1">
                <a:effectLst/>
                <a:latin typeface="Times Neue Roman" panose="020B0604020202020204" charset="0"/>
                <a:ea typeface="Calibri" panose="020F0502020204030204" pitchFamily="34" charset="0"/>
                <a:cs typeface="Times New Roman" panose="02020603050405020304" pitchFamily="18" charset="0"/>
              </a:rPr>
              <a:t>nuôi</a:t>
            </a:r>
            <a:r>
              <a:rPr lang="en-US" sz="3200" b="1" dirty="0">
                <a:effectLst/>
                <a:latin typeface="Times Neue Roman" panose="020B0604020202020204" charset="0"/>
                <a:ea typeface="Calibri" panose="020F0502020204030204" pitchFamily="34" charset="0"/>
                <a:cs typeface="Times New Roman" panose="02020603050405020304" pitchFamily="18" charset="0"/>
              </a:rPr>
              <a:t> </a:t>
            </a:r>
            <a:r>
              <a:rPr lang="en-US" sz="3200" b="1" dirty="0" err="1">
                <a:effectLst/>
                <a:latin typeface="Times Neue Roman" panose="020B0604020202020204" charset="0"/>
                <a:ea typeface="Calibri" panose="020F0502020204030204" pitchFamily="34" charset="0"/>
                <a:cs typeface="Times New Roman" panose="02020603050405020304" pitchFamily="18" charset="0"/>
              </a:rPr>
              <a:t>dưỡng</a:t>
            </a:r>
            <a:r>
              <a:rPr lang="en-US" sz="3200" b="1" dirty="0">
                <a:effectLst/>
                <a:latin typeface="Times Neue Roman" panose="020B0604020202020204" charset="0"/>
                <a:ea typeface="Calibri" panose="020F0502020204030204" pitchFamily="34" charset="0"/>
                <a:cs typeface="Times New Roman" panose="02020603050405020304" pitchFamily="18" charset="0"/>
              </a:rPr>
              <a:t>,</a:t>
            </a:r>
            <a:r>
              <a:rPr lang="vi-VN" sz="3200" b="1" dirty="0">
                <a:effectLst/>
                <a:latin typeface="Times Neue Roman" panose="020B0604020202020204" charset="0"/>
                <a:ea typeface="Calibri" panose="020F0502020204030204" pitchFamily="34" charset="0"/>
                <a:cs typeface="Times New Roman" panose="02020603050405020304" pitchFamily="18" charset="0"/>
              </a:rPr>
              <a:t> chăm sóc</a:t>
            </a:r>
            <a:r>
              <a:rPr lang="en-US" sz="3200" b="1" dirty="0">
                <a:effectLst/>
                <a:latin typeface="Times Neue Roman" panose="020B0604020202020204" charset="0"/>
                <a:ea typeface="Calibri" panose="020F0502020204030204" pitchFamily="34" charset="0"/>
                <a:cs typeface="Times New Roman" panose="02020603050405020304" pitchFamily="18" charset="0"/>
              </a:rPr>
              <a:t>, </a:t>
            </a:r>
            <a:r>
              <a:rPr lang="vi-VN" sz="3200" b="1" dirty="0">
                <a:effectLst/>
                <a:latin typeface="Times Neue Roman" panose="020B0604020202020204" charset="0"/>
                <a:ea typeface="Calibri" panose="020F0502020204030204" pitchFamily="34" charset="0"/>
                <a:cs typeface="Times New Roman" panose="02020603050405020304" pitchFamily="18" charset="0"/>
              </a:rPr>
              <a:t>giáo dục trẻ</a:t>
            </a:r>
            <a:r>
              <a:rPr lang="en-US" sz="3200" b="1" dirty="0">
                <a:effectLst/>
                <a:latin typeface="Times Neue Roman" panose="020B0604020202020204" charset="0"/>
                <a:ea typeface="Calibri" panose="020F0502020204030204" pitchFamily="34" charset="0"/>
                <a:cs typeface="Times New Roman" panose="02020603050405020304" pitchFamily="18" charset="0"/>
              </a:rPr>
              <a:t>.</a:t>
            </a:r>
          </a:p>
          <a:p>
            <a:pPr algn="just">
              <a:lnSpc>
                <a:spcPts val="4171"/>
              </a:lnSpc>
            </a:pPr>
            <a:endParaRPr lang="en-US" sz="2800" dirty="0">
              <a:solidFill>
                <a:srgbClr val="000000"/>
              </a:solidFill>
              <a:latin typeface="Times Neue Roman Bold"/>
            </a:endParaRPr>
          </a:p>
        </p:txBody>
      </p:sp>
      <p:pic>
        <p:nvPicPr>
          <p:cNvPr id="12" name="Picture 11">
            <a:extLst>
              <a:ext uri="{FF2B5EF4-FFF2-40B4-BE49-F238E27FC236}">
                <a16:creationId xmlns:a16="http://schemas.microsoft.com/office/drawing/2014/main" xmlns="" id="{4D6663C7-70DB-4CC9-A2AD-8D356193CC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478" y="3695700"/>
            <a:ext cx="9749535" cy="6591300"/>
          </a:xfrm>
          <a:prstGeom prst="rect">
            <a:avLst/>
          </a:prstGeom>
        </p:spPr>
      </p:pic>
      <p:sp>
        <p:nvSpPr>
          <p:cNvPr id="3" name="Footer Placeholder 2"/>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3</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AED"/>
        </a:solidFill>
        <a:effectLst/>
      </p:bgPr>
    </p:bg>
    <p:spTree>
      <p:nvGrpSpPr>
        <p:cNvPr id="1" name=""/>
        <p:cNvGrpSpPr/>
        <p:nvPr/>
      </p:nvGrpSpPr>
      <p:grpSpPr>
        <a:xfrm>
          <a:off x="0" y="0"/>
          <a:ext cx="0" cy="0"/>
          <a:chOff x="0" y="0"/>
          <a:chExt cx="0" cy="0"/>
        </a:xfrm>
      </p:grpSpPr>
      <p:sp>
        <p:nvSpPr>
          <p:cNvPr id="2" name="AutoShape 2"/>
          <p:cNvSpPr/>
          <p:nvPr/>
        </p:nvSpPr>
        <p:spPr>
          <a:xfrm>
            <a:off x="0" y="8285410"/>
            <a:ext cx="18288000" cy="2001590"/>
          </a:xfrm>
          <a:prstGeom prst="rect">
            <a:avLst/>
          </a:prstGeom>
          <a:solidFill>
            <a:srgbClr val="EDECED"/>
          </a:solidFill>
        </p:spPr>
      </p:sp>
      <p:sp>
        <p:nvSpPr>
          <p:cNvPr id="9" name="TextBox 9"/>
          <p:cNvSpPr txBox="1"/>
          <p:nvPr/>
        </p:nvSpPr>
        <p:spPr>
          <a:xfrm>
            <a:off x="1040049" y="876170"/>
            <a:ext cx="12900743" cy="585930"/>
          </a:xfrm>
          <a:prstGeom prst="rect">
            <a:avLst/>
          </a:prstGeom>
        </p:spPr>
        <p:txBody>
          <a:bodyPr lIns="0" tIns="0" rIns="0" bIns="0" rtlCol="0" anchor="t">
            <a:spAutoFit/>
          </a:bodyPr>
          <a:lstStyle/>
          <a:p>
            <a:pPr>
              <a:lnSpc>
                <a:spcPts val="4800"/>
              </a:lnSpc>
            </a:pPr>
            <a:r>
              <a:rPr lang="en-US" sz="3500">
                <a:solidFill>
                  <a:srgbClr val="000000"/>
                </a:solidFill>
                <a:latin typeface="Calistoga"/>
              </a:rPr>
              <a:t>3. Hình thức và phương pháp đánh giá</a:t>
            </a:r>
          </a:p>
        </p:txBody>
      </p:sp>
      <p:sp>
        <p:nvSpPr>
          <p:cNvPr id="11" name="TextBox 11"/>
          <p:cNvSpPr txBox="1"/>
          <p:nvPr/>
        </p:nvSpPr>
        <p:spPr>
          <a:xfrm>
            <a:off x="1040049" y="1853689"/>
            <a:ext cx="10466151" cy="7272760"/>
          </a:xfrm>
          <a:prstGeom prst="rect">
            <a:avLst/>
          </a:prstGeom>
        </p:spPr>
        <p:txBody>
          <a:bodyPr wrap="square" lIns="0" tIns="0" rIns="0" bIns="0" rtlCol="0" anchor="t">
            <a:spAutoFit/>
          </a:bodyPr>
          <a:lstStyle/>
          <a:p>
            <a:pPr marL="342900" lvl="0" indent="-342900" algn="just">
              <a:lnSpc>
                <a:spcPct val="130000"/>
              </a:lnSpc>
              <a:spcBef>
                <a:spcPts val="300"/>
              </a:spcBef>
              <a:spcAft>
                <a:spcPts val="300"/>
              </a:spcAft>
              <a:buFont typeface="Symbol" panose="05050102010706020507" pitchFamily="18" charset="2"/>
              <a:buChar char=""/>
            </a:pPr>
            <a:r>
              <a:rPr lang="vi-VN" sz="3200" b="1" dirty="0">
                <a:effectLst/>
                <a:latin typeface="+mj-lt"/>
                <a:ea typeface="Calibri" panose="020F0502020204030204" pitchFamily="34" charset="0"/>
                <a:cs typeface="Times New Roman" panose="02020603050405020304" pitchFamily="18" charset="0"/>
              </a:rPr>
              <a:t>Quan sát trực tiếp/ gián tiếp kế hoạch </a:t>
            </a:r>
            <a:r>
              <a:rPr lang="it-IT" sz="3200" b="1" dirty="0">
                <a:effectLst/>
                <a:latin typeface="+mj-lt"/>
                <a:ea typeface="Calibri" panose="020F0502020204030204" pitchFamily="34" charset="0"/>
                <a:cs typeface="Times New Roman" panose="02020603050405020304" pitchFamily="18" charset="0"/>
              </a:rPr>
              <a:t>chăm sóc, </a:t>
            </a:r>
            <a:r>
              <a:rPr lang="vi-VN" sz="3200" b="1" dirty="0">
                <a:effectLst/>
                <a:latin typeface="+mj-lt"/>
                <a:ea typeface="Calibri" panose="020F0502020204030204" pitchFamily="34" charset="0"/>
                <a:cs typeface="Times New Roman" panose="02020603050405020304" pitchFamily="18" charset="0"/>
              </a:rPr>
              <a:t>giáo dục của nhóm</a:t>
            </a:r>
            <a:r>
              <a:rPr lang="it-IT" sz="3200" b="1" dirty="0">
                <a:effectLst/>
                <a:latin typeface="+mj-lt"/>
                <a:ea typeface="Calibri" panose="020F0502020204030204" pitchFamily="34" charset="0"/>
                <a:cs typeface="Times New Roman" panose="02020603050405020304" pitchFamily="18" charset="0"/>
              </a:rPr>
              <a:t>/ </a:t>
            </a:r>
            <a:r>
              <a:rPr lang="vi-VN" sz="3200" b="1" dirty="0">
                <a:effectLst/>
                <a:latin typeface="+mj-lt"/>
                <a:ea typeface="Calibri" panose="020F0502020204030204" pitchFamily="34" charset="0"/>
                <a:cs typeface="Times New Roman" panose="02020603050405020304" pitchFamily="18" charset="0"/>
              </a:rPr>
              <a:t>lớp, </a:t>
            </a:r>
            <a:r>
              <a:rPr lang="it-IT" sz="3200" b="1" dirty="0">
                <a:effectLst/>
                <a:latin typeface="+mj-lt"/>
                <a:ea typeface="Calibri" panose="020F0502020204030204" pitchFamily="34" charset="0"/>
                <a:cs typeface="Times New Roman" panose="02020603050405020304" pitchFamily="18" charset="0"/>
              </a:rPr>
              <a:t>cơ sở giáo dục mầm non</a:t>
            </a:r>
            <a:r>
              <a:rPr lang="vi-VN" sz="3200" b="1" dirty="0">
                <a:effectLst/>
                <a:latin typeface="+mj-lt"/>
                <a:ea typeface="Calibri" panose="020F0502020204030204" pitchFamily="34" charset="0"/>
                <a:cs typeface="Times New Roman" panose="02020603050405020304" pitchFamily="18" charset="0"/>
              </a:rPr>
              <a:t> về các nội dung liên quan đến tổ chức các hoạt động phối</a:t>
            </a:r>
            <a:r>
              <a:rPr lang="it-IT" sz="3200" b="1" dirty="0">
                <a:effectLst/>
                <a:latin typeface="+mj-lt"/>
                <a:ea typeface="Calibri" panose="020F0502020204030204" pitchFamily="34" charset="0"/>
                <a:cs typeface="Times New Roman" panose="02020603050405020304" pitchFamily="18" charset="0"/>
              </a:rPr>
              <a:t>, </a:t>
            </a:r>
            <a:r>
              <a:rPr lang="vi-VN" sz="3200" b="1" dirty="0">
                <a:effectLst/>
                <a:latin typeface="+mj-lt"/>
                <a:ea typeface="Calibri" panose="020F0502020204030204" pitchFamily="34" charset="0"/>
                <a:cs typeface="Times New Roman" panose="02020603050405020304" pitchFamily="18" charset="0"/>
              </a:rPr>
              <a:t>kết hợp giữa nhà trường với gia đình, cộng đồng</a:t>
            </a:r>
            <a:r>
              <a:rPr lang="it-IT" sz="3200" b="1" dirty="0">
                <a:effectLst/>
                <a:latin typeface="+mj-lt"/>
                <a:ea typeface="Calibri" panose="020F0502020204030204" pitchFamily="34" charset="0"/>
                <a:cs typeface="Times New Roman" panose="02020603050405020304" pitchFamily="18" charset="0"/>
              </a:rPr>
              <a:t>.</a:t>
            </a:r>
            <a:endParaRPr lang="en-US" sz="3200" b="1" dirty="0">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Symbol" panose="05050102010706020507" pitchFamily="18" charset="2"/>
              <a:buChar char=""/>
            </a:pPr>
            <a:r>
              <a:rPr lang="it-IT" sz="3200" b="1" spc="-20" dirty="0">
                <a:effectLst/>
                <a:latin typeface="+mj-lt"/>
                <a:ea typeface="Calibri" panose="020F0502020204030204" pitchFamily="34" charset="0"/>
                <a:cs typeface="Times New Roman" panose="02020603050405020304" pitchFamily="18" charset="0"/>
              </a:rPr>
              <a:t>Quan sát thời gian đón/ trả trẻ khi giáo viên có tương tác với cha mẹ trẻ.</a:t>
            </a:r>
            <a:endParaRPr lang="en-US" sz="3200" b="1" dirty="0">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Symbol" panose="05050102010706020507" pitchFamily="18" charset="2"/>
              <a:buChar char=""/>
            </a:pPr>
            <a:r>
              <a:rPr lang="vi-VN" sz="3200" b="1" dirty="0">
                <a:effectLst/>
                <a:latin typeface="+mj-lt"/>
                <a:ea typeface="Calibri" panose="020F0502020204030204" pitchFamily="34" charset="0"/>
                <a:cs typeface="Times New Roman" panose="02020603050405020304" pitchFamily="18" charset="0"/>
              </a:rPr>
              <a:t>Phỏng vấn giáo viên, cha mẹ trẻ về mục tiêu các hoạt động, hình thức, tần suất phối</a:t>
            </a:r>
            <a:r>
              <a:rPr lang="it-IT" sz="3200" b="1" dirty="0">
                <a:effectLst/>
                <a:latin typeface="+mj-lt"/>
                <a:ea typeface="Calibri" panose="020F0502020204030204" pitchFamily="34" charset="0"/>
                <a:cs typeface="Times New Roman" panose="02020603050405020304" pitchFamily="18" charset="0"/>
              </a:rPr>
              <a:t>,</a:t>
            </a:r>
            <a:r>
              <a:rPr lang="vi-VN" sz="3200" b="1" dirty="0">
                <a:effectLst/>
                <a:latin typeface="+mj-lt"/>
                <a:ea typeface="Calibri" panose="020F0502020204030204" pitchFamily="34" charset="0"/>
                <a:cs typeface="Times New Roman" panose="02020603050405020304" pitchFamily="18" charset="0"/>
              </a:rPr>
              <a:t> kết hợp trong công tác</a:t>
            </a:r>
            <a:r>
              <a:rPr lang="it-IT" sz="3200" b="1" dirty="0">
                <a:effectLst/>
                <a:latin typeface="+mj-lt"/>
                <a:ea typeface="Calibri" panose="020F0502020204030204" pitchFamily="34" charset="0"/>
                <a:cs typeface="Times New Roman" panose="02020603050405020304" pitchFamily="18" charset="0"/>
              </a:rPr>
              <a:t> nuôi dưỡng,</a:t>
            </a:r>
            <a:r>
              <a:rPr lang="vi-VN" sz="3200" b="1" dirty="0">
                <a:effectLst/>
                <a:latin typeface="+mj-lt"/>
                <a:ea typeface="Calibri" panose="020F0502020204030204" pitchFamily="34" charset="0"/>
                <a:cs typeface="Times New Roman" panose="02020603050405020304" pitchFamily="18" charset="0"/>
              </a:rPr>
              <a:t> chăm sóc</a:t>
            </a:r>
            <a:r>
              <a:rPr lang="it-IT" sz="3200" b="1" dirty="0">
                <a:effectLst/>
                <a:latin typeface="+mj-lt"/>
                <a:ea typeface="Calibri" panose="020F0502020204030204" pitchFamily="34" charset="0"/>
                <a:cs typeface="Times New Roman" panose="02020603050405020304" pitchFamily="18" charset="0"/>
              </a:rPr>
              <a:t>,</a:t>
            </a:r>
            <a:r>
              <a:rPr lang="vi-VN" sz="3200" b="1" dirty="0">
                <a:effectLst/>
                <a:latin typeface="+mj-lt"/>
                <a:ea typeface="Calibri" panose="020F0502020204030204" pitchFamily="34" charset="0"/>
                <a:cs typeface="Times New Roman" panose="02020603050405020304" pitchFamily="18" charset="0"/>
              </a:rPr>
              <a:t> giáo dục đang tổ chức hiện nay</a:t>
            </a:r>
            <a:r>
              <a:rPr lang="it-IT" sz="3200" b="1" dirty="0">
                <a:effectLst/>
                <a:latin typeface="+mj-lt"/>
                <a:ea typeface="Calibri" panose="020F0502020204030204" pitchFamily="34" charset="0"/>
                <a:cs typeface="Times New Roman" panose="02020603050405020304" pitchFamily="18" charset="0"/>
              </a:rPr>
              <a:t>.</a:t>
            </a:r>
            <a:endParaRPr lang="en-US" sz="3200" b="1" dirty="0">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Symbol" panose="05050102010706020507" pitchFamily="18" charset="2"/>
              <a:buChar char=""/>
            </a:pPr>
            <a:r>
              <a:rPr lang="it-IT" sz="3200" b="1" spc="-20" dirty="0">
                <a:effectLst/>
                <a:latin typeface="+mj-lt"/>
                <a:ea typeface="Calibri" panose="020F0502020204030204" pitchFamily="34" charset="0"/>
                <a:cs typeface="Times New Roman" panose="02020603050405020304" pitchFamily="18" charset="0"/>
              </a:rPr>
              <a:t>Khảo sát các thông tin cơ sở giáo dục mầm non công khai cung cấp thông tin đến cha mẹ trẻ.</a:t>
            </a:r>
            <a:endParaRPr lang="en-US" sz="3200" b="1" dirty="0">
              <a:effectLst/>
              <a:latin typeface="+mj-l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xmlns="" id="{8FCE5A0B-9BC2-4928-B9A5-67B35FB32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6200" y="1853689"/>
            <a:ext cx="6341113" cy="4899311"/>
          </a:xfrm>
          <a:prstGeom prst="rect">
            <a:avLst/>
          </a:prstGeom>
        </p:spPr>
      </p:pic>
      <p:sp>
        <p:nvSpPr>
          <p:cNvPr id="3" name="Footer Placeholder 2"/>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AED"/>
        </a:solidFill>
        <a:effectLst/>
      </p:bgPr>
    </p:bg>
    <p:spTree>
      <p:nvGrpSpPr>
        <p:cNvPr id="1" name=""/>
        <p:cNvGrpSpPr/>
        <p:nvPr/>
      </p:nvGrpSpPr>
      <p:grpSpPr>
        <a:xfrm>
          <a:off x="0" y="0"/>
          <a:ext cx="0" cy="0"/>
          <a:chOff x="0" y="0"/>
          <a:chExt cx="0" cy="0"/>
        </a:xfrm>
      </p:grpSpPr>
      <p:sp>
        <p:nvSpPr>
          <p:cNvPr id="2" name="AutoShape 2"/>
          <p:cNvSpPr/>
          <p:nvPr/>
        </p:nvSpPr>
        <p:spPr>
          <a:xfrm>
            <a:off x="0" y="8285410"/>
            <a:ext cx="18288000" cy="2001590"/>
          </a:xfrm>
          <a:prstGeom prst="rect">
            <a:avLst/>
          </a:prstGeom>
          <a:solidFill>
            <a:srgbClr val="EDECED"/>
          </a:solidFill>
        </p:spPr>
      </p:sp>
      <p:sp>
        <p:nvSpPr>
          <p:cNvPr id="9" name="TextBox 9"/>
          <p:cNvSpPr txBox="1"/>
          <p:nvPr/>
        </p:nvSpPr>
        <p:spPr>
          <a:xfrm>
            <a:off x="1040049" y="876170"/>
            <a:ext cx="12900743" cy="615553"/>
          </a:xfrm>
          <a:prstGeom prst="rect">
            <a:avLst/>
          </a:prstGeom>
        </p:spPr>
        <p:txBody>
          <a:bodyPr lIns="0" tIns="0" rIns="0" bIns="0" rtlCol="0" anchor="t">
            <a:spAutoFit/>
          </a:bodyPr>
          <a:lstStyle/>
          <a:p>
            <a:pPr>
              <a:lnSpc>
                <a:spcPts val="4800"/>
              </a:lnSpc>
            </a:pPr>
            <a:r>
              <a:rPr lang="en-US" sz="3500" dirty="0">
                <a:solidFill>
                  <a:srgbClr val="000000"/>
                </a:solidFill>
                <a:latin typeface="Calistoga"/>
              </a:rPr>
              <a:t>4</a:t>
            </a:r>
            <a:r>
              <a:rPr lang="en-US" sz="3500" dirty="0" smtClean="0">
                <a:solidFill>
                  <a:srgbClr val="000000"/>
                </a:solidFill>
                <a:latin typeface="Calistoga"/>
              </a:rPr>
              <a:t>. </a:t>
            </a:r>
            <a:r>
              <a:rPr lang="en-US" sz="3500" dirty="0" err="1" smtClean="0">
                <a:solidFill>
                  <a:srgbClr val="000000"/>
                </a:solidFill>
                <a:latin typeface="Calistoga"/>
              </a:rPr>
              <a:t>Gợi</a:t>
            </a:r>
            <a:r>
              <a:rPr lang="en-US" sz="3500" dirty="0" smtClean="0">
                <a:solidFill>
                  <a:srgbClr val="000000"/>
                </a:solidFill>
                <a:latin typeface="Calistoga"/>
              </a:rPr>
              <a:t> ý </a:t>
            </a:r>
            <a:r>
              <a:rPr lang="en-US" sz="3500" dirty="0" err="1" smtClean="0">
                <a:solidFill>
                  <a:srgbClr val="000000"/>
                </a:solidFill>
                <a:latin typeface="Calistoga"/>
              </a:rPr>
              <a:t>tiêu</a:t>
            </a:r>
            <a:r>
              <a:rPr lang="en-US" sz="3500" dirty="0" smtClean="0">
                <a:solidFill>
                  <a:srgbClr val="000000"/>
                </a:solidFill>
                <a:latin typeface="Calistoga"/>
              </a:rPr>
              <a:t> </a:t>
            </a:r>
            <a:r>
              <a:rPr lang="en-US" sz="3500" dirty="0" err="1" smtClean="0">
                <a:solidFill>
                  <a:srgbClr val="000000"/>
                </a:solidFill>
                <a:latin typeface="Calistoga"/>
              </a:rPr>
              <a:t>chí</a:t>
            </a:r>
            <a:r>
              <a:rPr lang="en-US" sz="3500" dirty="0" smtClean="0">
                <a:solidFill>
                  <a:srgbClr val="000000"/>
                </a:solidFill>
                <a:latin typeface="Calistoga"/>
              </a:rPr>
              <a:t> /minh </a:t>
            </a:r>
            <a:r>
              <a:rPr lang="en-US" sz="3500" dirty="0" err="1" smtClean="0">
                <a:solidFill>
                  <a:srgbClr val="000000"/>
                </a:solidFill>
                <a:latin typeface="Calistoga"/>
              </a:rPr>
              <a:t>chứng</a:t>
            </a:r>
            <a:r>
              <a:rPr lang="en-US" sz="3500" dirty="0" smtClean="0">
                <a:solidFill>
                  <a:srgbClr val="000000"/>
                </a:solidFill>
                <a:latin typeface="Calistoga"/>
              </a:rPr>
              <a:t> </a:t>
            </a:r>
            <a:r>
              <a:rPr lang="en-US" sz="3500" dirty="0" err="1" smtClean="0">
                <a:solidFill>
                  <a:srgbClr val="000000"/>
                </a:solidFill>
                <a:latin typeface="Calistoga"/>
              </a:rPr>
              <a:t>đánh</a:t>
            </a:r>
            <a:r>
              <a:rPr lang="en-US" sz="3500" dirty="0" smtClean="0">
                <a:solidFill>
                  <a:srgbClr val="000000"/>
                </a:solidFill>
                <a:latin typeface="Calistoga"/>
              </a:rPr>
              <a:t> </a:t>
            </a:r>
            <a:r>
              <a:rPr lang="en-US" sz="3500" dirty="0" err="1" smtClean="0">
                <a:solidFill>
                  <a:srgbClr val="000000"/>
                </a:solidFill>
                <a:latin typeface="Calistoga"/>
              </a:rPr>
              <a:t>giá</a:t>
            </a:r>
            <a:endParaRPr lang="en-US" sz="3500" dirty="0">
              <a:solidFill>
                <a:srgbClr val="000000"/>
              </a:solidFill>
              <a:latin typeface="Calistoga"/>
            </a:endParaRPr>
          </a:p>
        </p:txBody>
      </p:sp>
      <p:sp>
        <p:nvSpPr>
          <p:cNvPr id="11" name="TextBox 11"/>
          <p:cNvSpPr txBox="1"/>
          <p:nvPr/>
        </p:nvSpPr>
        <p:spPr>
          <a:xfrm>
            <a:off x="1040049" y="1853689"/>
            <a:ext cx="8332551" cy="7041928"/>
          </a:xfrm>
          <a:prstGeom prst="rect">
            <a:avLst/>
          </a:prstGeom>
        </p:spPr>
        <p:txBody>
          <a:bodyPr wrap="square" lIns="0" tIns="0" rIns="0" bIns="0" rtlCol="0" anchor="t">
            <a:spAutoFit/>
          </a:bodyPr>
          <a:lstStyle/>
          <a:p>
            <a:pPr lvl="0" algn="just">
              <a:lnSpc>
                <a:spcPct val="130000"/>
              </a:lnSpc>
              <a:spcBef>
                <a:spcPts val="300"/>
              </a:spcBef>
              <a:spcAft>
                <a:spcPts val="300"/>
              </a:spcAft>
            </a:pPr>
            <a:r>
              <a:rPr lang="en-US" sz="3200" b="1" dirty="0" err="1" smtClean="0"/>
              <a:t>Tiêu</a:t>
            </a:r>
            <a:r>
              <a:rPr lang="en-US" sz="3200" b="1" dirty="0" smtClean="0"/>
              <a:t> </a:t>
            </a:r>
            <a:r>
              <a:rPr lang="en-US" sz="3200" b="1" dirty="0" err="1"/>
              <a:t>chí</a:t>
            </a:r>
            <a:r>
              <a:rPr lang="en-US" sz="3200" b="1" dirty="0"/>
              <a:t> </a:t>
            </a:r>
            <a:r>
              <a:rPr lang="en-US" sz="3200" b="1" dirty="0" err="1"/>
              <a:t>đánh</a:t>
            </a:r>
            <a:r>
              <a:rPr lang="en-US" sz="3200" b="1" dirty="0"/>
              <a:t> </a:t>
            </a:r>
            <a:r>
              <a:rPr lang="en-US" sz="3200" b="1" dirty="0" err="1"/>
              <a:t>giá</a:t>
            </a:r>
            <a:r>
              <a:rPr lang="en-US" sz="3200" b="1" dirty="0"/>
              <a:t> </a:t>
            </a:r>
            <a:r>
              <a:rPr lang="en-US" sz="3200" b="1" dirty="0" err="1"/>
              <a:t>Công</a:t>
            </a:r>
            <a:r>
              <a:rPr lang="en-US" sz="3200" b="1" dirty="0"/>
              <a:t> </a:t>
            </a:r>
            <a:r>
              <a:rPr lang="en-US" sz="3200" b="1" dirty="0" err="1"/>
              <a:t>tác</a:t>
            </a:r>
            <a:r>
              <a:rPr lang="en-US" sz="3200" b="1" dirty="0"/>
              <a:t> </a:t>
            </a:r>
            <a:r>
              <a:rPr lang="en-US" sz="3200" b="1" dirty="0" err="1"/>
              <a:t>phối</a:t>
            </a:r>
            <a:r>
              <a:rPr lang="en-US" sz="3200" b="1" dirty="0"/>
              <a:t> </a:t>
            </a:r>
            <a:r>
              <a:rPr lang="en-US" sz="3200" b="1" dirty="0" err="1"/>
              <a:t>hợp</a:t>
            </a:r>
            <a:r>
              <a:rPr lang="en-US" sz="3200" b="1" dirty="0"/>
              <a:t> </a:t>
            </a:r>
            <a:r>
              <a:rPr lang="en-US" sz="3200" b="1" dirty="0" err="1"/>
              <a:t>nhà</a:t>
            </a:r>
            <a:r>
              <a:rPr lang="en-US" sz="3200" b="1" dirty="0"/>
              <a:t> </a:t>
            </a:r>
            <a:r>
              <a:rPr lang="en-US" sz="3200" b="1" dirty="0" err="1"/>
              <a:t>trường</a:t>
            </a:r>
            <a:r>
              <a:rPr lang="en-US" sz="3200" b="1" dirty="0"/>
              <a:t>, </a:t>
            </a:r>
            <a:r>
              <a:rPr lang="en-US" sz="3200" b="1" dirty="0" err="1"/>
              <a:t>gia</a:t>
            </a:r>
            <a:r>
              <a:rPr lang="en-US" sz="3200" b="1" dirty="0"/>
              <a:t> </a:t>
            </a:r>
            <a:r>
              <a:rPr lang="en-US" sz="3200" b="1" dirty="0" err="1"/>
              <a:t>đình</a:t>
            </a:r>
            <a:r>
              <a:rPr lang="en-US" sz="3200" b="1" dirty="0"/>
              <a:t>, </a:t>
            </a:r>
            <a:r>
              <a:rPr lang="en-US" sz="3200" b="1" dirty="0" err="1"/>
              <a:t>cộng</a:t>
            </a:r>
            <a:r>
              <a:rPr lang="en-US" sz="3200" b="1" dirty="0"/>
              <a:t> </a:t>
            </a:r>
            <a:r>
              <a:rPr lang="en-US" sz="3200" b="1" dirty="0" err="1"/>
              <a:t>đồng</a:t>
            </a:r>
            <a:r>
              <a:rPr lang="en-US" sz="3200" b="1" dirty="0"/>
              <a:t> </a:t>
            </a:r>
            <a:r>
              <a:rPr lang="en-US" sz="3200" b="1" dirty="0" err="1"/>
              <a:t>căn</a:t>
            </a:r>
            <a:r>
              <a:rPr lang="en-US" sz="3200" b="1" dirty="0"/>
              <a:t> </a:t>
            </a:r>
            <a:r>
              <a:rPr lang="en-US" sz="3200" b="1" dirty="0" err="1"/>
              <a:t>cứ</a:t>
            </a:r>
            <a:r>
              <a:rPr lang="en-US" sz="3200" b="1" dirty="0"/>
              <a:t> </a:t>
            </a:r>
            <a:r>
              <a:rPr lang="en-US" sz="3200" b="1" dirty="0" err="1"/>
              <a:t>vào</a:t>
            </a:r>
            <a:r>
              <a:rPr lang="en-US" sz="3200" b="1" dirty="0"/>
              <a:t> </a:t>
            </a:r>
            <a:r>
              <a:rPr lang="en-US" sz="3200" b="1" dirty="0" err="1"/>
              <a:t>mục</a:t>
            </a:r>
            <a:r>
              <a:rPr lang="en-US" sz="3200" b="1" dirty="0"/>
              <a:t> </a:t>
            </a:r>
            <a:r>
              <a:rPr lang="en-US" sz="3200" b="1" dirty="0" err="1"/>
              <a:t>đích</a:t>
            </a:r>
            <a:r>
              <a:rPr lang="en-US" sz="3200" b="1" dirty="0"/>
              <a:t> </a:t>
            </a:r>
            <a:r>
              <a:rPr lang="en-US" sz="3200" b="1" dirty="0" err="1"/>
              <a:t>đánh</a:t>
            </a:r>
            <a:r>
              <a:rPr lang="en-US" sz="3200" b="1" dirty="0"/>
              <a:t> </a:t>
            </a:r>
            <a:r>
              <a:rPr lang="en-US" sz="3200" b="1" dirty="0" err="1"/>
              <a:t>giá</a:t>
            </a:r>
            <a:r>
              <a:rPr lang="en-US" sz="3200" b="1" dirty="0"/>
              <a:t>, </a:t>
            </a:r>
            <a:r>
              <a:rPr lang="en-US" sz="3200" b="1" dirty="0" err="1"/>
              <a:t>nội</a:t>
            </a:r>
            <a:r>
              <a:rPr lang="en-US" sz="3200" b="1" dirty="0"/>
              <a:t> dung </a:t>
            </a:r>
            <a:r>
              <a:rPr lang="en-US" sz="3200" b="1" dirty="0" err="1"/>
              <a:t>đánh</a:t>
            </a:r>
            <a:r>
              <a:rPr lang="en-US" sz="3200" b="1" dirty="0"/>
              <a:t> </a:t>
            </a:r>
            <a:r>
              <a:rPr lang="en-US" sz="3200" b="1" dirty="0" err="1"/>
              <a:t>giá</a:t>
            </a:r>
            <a:r>
              <a:rPr lang="en-US" sz="3200" b="1" dirty="0"/>
              <a:t> </a:t>
            </a:r>
            <a:r>
              <a:rPr lang="en-US" sz="3200" b="1" dirty="0" err="1"/>
              <a:t>và</a:t>
            </a:r>
            <a:r>
              <a:rPr lang="en-US" sz="3200" b="1" dirty="0"/>
              <a:t> </a:t>
            </a:r>
            <a:r>
              <a:rPr lang="en-US" sz="3200" b="1" dirty="0" err="1"/>
              <a:t>việc</a:t>
            </a:r>
            <a:r>
              <a:rPr lang="en-US" sz="3200" b="1" dirty="0"/>
              <a:t> </a:t>
            </a:r>
            <a:r>
              <a:rPr lang="en-US" sz="3200" b="1" dirty="0" err="1"/>
              <a:t>định</a:t>
            </a:r>
            <a:r>
              <a:rPr lang="en-US" sz="3200" b="1" dirty="0"/>
              <a:t> </a:t>
            </a:r>
            <a:r>
              <a:rPr lang="en-US" sz="3200" b="1" dirty="0" err="1"/>
              <a:t>hướng</a:t>
            </a:r>
            <a:r>
              <a:rPr lang="en-US" sz="3200" b="1" dirty="0"/>
              <a:t>, </a:t>
            </a:r>
            <a:r>
              <a:rPr lang="en-US" sz="3200" b="1" dirty="0" err="1"/>
              <a:t>triển</a:t>
            </a:r>
            <a:r>
              <a:rPr lang="en-US" sz="3200" b="1" dirty="0"/>
              <a:t> </a:t>
            </a:r>
            <a:r>
              <a:rPr lang="en-US" sz="3200" b="1" dirty="0" err="1"/>
              <a:t>khai</a:t>
            </a:r>
            <a:r>
              <a:rPr lang="en-US" sz="3200" b="1" dirty="0"/>
              <a:t> </a:t>
            </a:r>
            <a:r>
              <a:rPr lang="en-US" sz="3200" b="1" dirty="0" err="1"/>
              <a:t>công</a:t>
            </a:r>
            <a:r>
              <a:rPr lang="en-US" sz="3200" b="1" dirty="0"/>
              <a:t> </a:t>
            </a:r>
            <a:r>
              <a:rPr lang="en-US" sz="3200" b="1" dirty="0" err="1"/>
              <a:t>tác</a:t>
            </a:r>
            <a:r>
              <a:rPr lang="en-US" sz="3200" b="1" dirty="0"/>
              <a:t> </a:t>
            </a:r>
            <a:r>
              <a:rPr lang="en-US" sz="3200" b="1" dirty="0" err="1"/>
              <a:t>phối</a:t>
            </a:r>
            <a:r>
              <a:rPr lang="en-US" sz="3200" b="1" dirty="0"/>
              <a:t> </a:t>
            </a:r>
            <a:r>
              <a:rPr lang="en-US" sz="3200" b="1" dirty="0" err="1"/>
              <a:t>hợp</a:t>
            </a:r>
            <a:r>
              <a:rPr lang="en-US" sz="3200" b="1" dirty="0"/>
              <a:t> </a:t>
            </a:r>
            <a:r>
              <a:rPr lang="en-US" sz="3200" b="1" dirty="0" err="1"/>
              <a:t>nhà</a:t>
            </a:r>
            <a:r>
              <a:rPr lang="en-US" sz="3200" b="1" dirty="0"/>
              <a:t> </a:t>
            </a:r>
            <a:r>
              <a:rPr lang="en-US" sz="3200" b="1" dirty="0" err="1"/>
              <a:t>trường</a:t>
            </a:r>
            <a:r>
              <a:rPr lang="en-US" sz="3200" b="1" dirty="0"/>
              <a:t>, </a:t>
            </a:r>
            <a:r>
              <a:rPr lang="en-US" sz="3200" b="1" dirty="0" err="1"/>
              <a:t>gia</a:t>
            </a:r>
            <a:r>
              <a:rPr lang="en-US" sz="3200" b="1" dirty="0"/>
              <a:t> </a:t>
            </a:r>
            <a:r>
              <a:rPr lang="en-US" sz="3200" b="1" dirty="0" err="1"/>
              <a:t>đình</a:t>
            </a:r>
            <a:r>
              <a:rPr lang="en-US" sz="3200" b="1" dirty="0"/>
              <a:t>, </a:t>
            </a:r>
            <a:r>
              <a:rPr lang="en-US" sz="3200" b="1" dirty="0" err="1"/>
              <a:t>cộng</a:t>
            </a:r>
            <a:r>
              <a:rPr lang="en-US" sz="3200" b="1" dirty="0"/>
              <a:t> </a:t>
            </a:r>
            <a:r>
              <a:rPr lang="en-US" sz="3200" b="1" dirty="0" err="1"/>
              <a:t>đồng</a:t>
            </a:r>
            <a:r>
              <a:rPr lang="en-US" sz="3200" b="1" dirty="0"/>
              <a:t> </a:t>
            </a:r>
            <a:r>
              <a:rPr lang="en-US" sz="3200" b="1" dirty="0" err="1"/>
              <a:t>của</a:t>
            </a:r>
            <a:r>
              <a:rPr lang="en-US" sz="3200" b="1" dirty="0"/>
              <a:t>  </a:t>
            </a:r>
            <a:r>
              <a:rPr lang="en-US" sz="3200" b="1" dirty="0" err="1"/>
              <a:t>các</a:t>
            </a:r>
            <a:r>
              <a:rPr lang="en-US" sz="3200" b="1" dirty="0"/>
              <a:t> </a:t>
            </a:r>
            <a:r>
              <a:rPr lang="en-US" sz="3200" b="1" dirty="0" err="1"/>
              <a:t>cơ</a:t>
            </a:r>
            <a:r>
              <a:rPr lang="en-US" sz="3200" b="1" dirty="0"/>
              <a:t> </a:t>
            </a:r>
            <a:r>
              <a:rPr lang="en-US" sz="3200" b="1" dirty="0" err="1"/>
              <a:t>sở</a:t>
            </a:r>
            <a:r>
              <a:rPr lang="en-US" sz="3200" b="1" dirty="0"/>
              <a:t> GDMN. </a:t>
            </a:r>
            <a:r>
              <a:rPr lang="en-US" sz="3200" b="1" dirty="0" err="1"/>
              <a:t>Các</a:t>
            </a:r>
            <a:r>
              <a:rPr lang="en-US" sz="3200" b="1" dirty="0"/>
              <a:t> minh </a:t>
            </a:r>
            <a:r>
              <a:rPr lang="en-US" sz="3200" b="1" dirty="0" err="1"/>
              <a:t>chứng</a:t>
            </a:r>
            <a:r>
              <a:rPr lang="en-US" sz="3200" b="1" dirty="0"/>
              <a:t> </a:t>
            </a:r>
            <a:r>
              <a:rPr lang="en-US" sz="3200" b="1" dirty="0" err="1"/>
              <a:t>thể</a:t>
            </a:r>
            <a:r>
              <a:rPr lang="en-US" sz="3200" b="1" dirty="0"/>
              <a:t> </a:t>
            </a:r>
            <a:r>
              <a:rPr lang="en-US" sz="3200" b="1" dirty="0" err="1"/>
              <a:t>hiện</a:t>
            </a:r>
            <a:r>
              <a:rPr lang="en-US" sz="3200" b="1" dirty="0"/>
              <a:t> </a:t>
            </a:r>
            <a:r>
              <a:rPr lang="en-US" sz="3200" b="1" dirty="0" err="1"/>
              <a:t>được</a:t>
            </a:r>
            <a:r>
              <a:rPr lang="en-US" sz="3200" b="1" dirty="0"/>
              <a:t> </a:t>
            </a:r>
            <a:r>
              <a:rPr lang="en-US" sz="3200" b="1" dirty="0" err="1"/>
              <a:t>các</a:t>
            </a:r>
            <a:r>
              <a:rPr lang="en-US" sz="3200" b="1" dirty="0"/>
              <a:t> </a:t>
            </a:r>
            <a:r>
              <a:rPr lang="en-US" sz="3200" b="1" dirty="0" err="1"/>
              <a:t>vấn</a:t>
            </a:r>
            <a:r>
              <a:rPr lang="en-US" sz="3200" b="1" dirty="0"/>
              <a:t> </a:t>
            </a:r>
            <a:r>
              <a:rPr lang="en-US" sz="3200" b="1" dirty="0" err="1"/>
              <a:t>đề</a:t>
            </a:r>
            <a:r>
              <a:rPr lang="en-US" sz="3200" b="1" dirty="0"/>
              <a:t> ở </a:t>
            </a:r>
            <a:r>
              <a:rPr lang="en-US" sz="3200" b="1" dirty="0" err="1"/>
              <a:t>tiêu</a:t>
            </a:r>
            <a:r>
              <a:rPr lang="en-US" sz="3200" b="1" dirty="0"/>
              <a:t> </a:t>
            </a:r>
            <a:r>
              <a:rPr lang="en-US" sz="3200" b="1" dirty="0" err="1"/>
              <a:t>chí</a:t>
            </a:r>
            <a:r>
              <a:rPr lang="en-US" sz="3200" b="1" dirty="0"/>
              <a:t> </a:t>
            </a:r>
            <a:r>
              <a:rPr lang="en-US" sz="3200" b="1" dirty="0" err="1"/>
              <a:t>đã</a:t>
            </a:r>
            <a:r>
              <a:rPr lang="en-US" sz="3200" b="1" dirty="0"/>
              <a:t> </a:t>
            </a:r>
            <a:r>
              <a:rPr lang="en-US" sz="3200" b="1" dirty="0" err="1"/>
              <a:t>được</a:t>
            </a:r>
            <a:r>
              <a:rPr lang="en-US" sz="3200" b="1" dirty="0"/>
              <a:t> </a:t>
            </a:r>
            <a:r>
              <a:rPr lang="en-US" sz="3200" b="1" dirty="0" err="1"/>
              <a:t>đề</a:t>
            </a:r>
            <a:r>
              <a:rPr lang="en-US" sz="3200" b="1" dirty="0"/>
              <a:t> </a:t>
            </a:r>
            <a:r>
              <a:rPr lang="en-US" sz="3200" b="1" dirty="0" err="1"/>
              <a:t>cập</a:t>
            </a:r>
            <a:r>
              <a:rPr lang="en-US" sz="3200" b="1" dirty="0"/>
              <a:t>, </a:t>
            </a:r>
            <a:r>
              <a:rPr lang="en-US" sz="3200" b="1" dirty="0" err="1"/>
              <a:t>cụ</a:t>
            </a:r>
            <a:r>
              <a:rPr lang="en-US" sz="3200" b="1" dirty="0"/>
              <a:t> </a:t>
            </a:r>
            <a:r>
              <a:rPr lang="en-US" sz="3200" b="1" dirty="0" err="1"/>
              <a:t>thể</a:t>
            </a:r>
            <a:r>
              <a:rPr lang="en-US" sz="3200" b="1" dirty="0"/>
              <a:t> </a:t>
            </a:r>
            <a:r>
              <a:rPr lang="en-US" sz="3200" b="1" dirty="0" err="1" smtClean="0"/>
              <a:t>hóa</a:t>
            </a:r>
            <a:r>
              <a:rPr lang="en-US" sz="3200" b="1" dirty="0" smtClean="0"/>
              <a:t>. </a:t>
            </a:r>
            <a:r>
              <a:rPr lang="en-US" sz="3200" b="1" dirty="0" err="1" smtClean="0"/>
              <a:t>Người</a:t>
            </a:r>
            <a:r>
              <a:rPr lang="en-US" sz="3200" b="1" dirty="0" smtClean="0"/>
              <a:t> </a:t>
            </a:r>
            <a:r>
              <a:rPr lang="en-US" sz="3200" b="1" dirty="0" err="1" smtClean="0"/>
              <a:t>đánh</a:t>
            </a:r>
            <a:r>
              <a:rPr lang="en-US" sz="3200" b="1" dirty="0" smtClean="0"/>
              <a:t> </a:t>
            </a:r>
            <a:r>
              <a:rPr lang="en-US" sz="3200" b="1" dirty="0" err="1" smtClean="0"/>
              <a:t>giá</a:t>
            </a:r>
            <a:r>
              <a:rPr lang="en-US" sz="3200" b="1" dirty="0" smtClean="0"/>
              <a:t> </a:t>
            </a:r>
            <a:r>
              <a:rPr lang="en-US" sz="3200" b="1" dirty="0" err="1" smtClean="0"/>
              <a:t>sử</a:t>
            </a:r>
            <a:r>
              <a:rPr lang="en-US" sz="3200" b="1" dirty="0" smtClean="0"/>
              <a:t> </a:t>
            </a:r>
            <a:r>
              <a:rPr lang="en-US" sz="3200" b="1" dirty="0" err="1"/>
              <a:t>dụng</a:t>
            </a:r>
            <a:r>
              <a:rPr lang="en-US" sz="3200" b="1" dirty="0"/>
              <a:t> </a:t>
            </a:r>
            <a:r>
              <a:rPr lang="en-US" sz="3200" b="1" dirty="0" err="1"/>
              <a:t>các</a:t>
            </a:r>
            <a:r>
              <a:rPr lang="en-US" sz="3200" b="1" dirty="0"/>
              <a:t> </a:t>
            </a:r>
            <a:r>
              <a:rPr lang="en-US" sz="3200" b="1" dirty="0" err="1"/>
              <a:t>phương</a:t>
            </a:r>
            <a:r>
              <a:rPr lang="en-US" sz="3200" b="1" dirty="0"/>
              <a:t> </a:t>
            </a:r>
            <a:r>
              <a:rPr lang="en-US" sz="3200" b="1" dirty="0" err="1"/>
              <a:t>pháp</a:t>
            </a:r>
            <a:r>
              <a:rPr lang="en-US" sz="3200" b="1" dirty="0"/>
              <a:t> </a:t>
            </a:r>
            <a:r>
              <a:rPr lang="en-US" sz="3200" b="1" dirty="0" err="1"/>
              <a:t>quan</a:t>
            </a:r>
            <a:r>
              <a:rPr lang="en-US" sz="3200" b="1" dirty="0"/>
              <a:t> </a:t>
            </a:r>
            <a:r>
              <a:rPr lang="en-US" sz="3200" b="1" dirty="0" err="1"/>
              <a:t>sát</a:t>
            </a:r>
            <a:r>
              <a:rPr lang="en-US" sz="3200" b="1" dirty="0"/>
              <a:t> </a:t>
            </a:r>
            <a:r>
              <a:rPr lang="en-US" sz="3200" b="1" dirty="0" err="1"/>
              <a:t>kết</a:t>
            </a:r>
            <a:r>
              <a:rPr lang="en-US" sz="3200" b="1" dirty="0"/>
              <a:t> </a:t>
            </a:r>
            <a:r>
              <a:rPr lang="en-US" sz="3200" b="1" dirty="0" err="1"/>
              <a:t>hợp</a:t>
            </a:r>
            <a:r>
              <a:rPr lang="en-US" sz="3200" b="1" dirty="0"/>
              <a:t> </a:t>
            </a:r>
            <a:r>
              <a:rPr lang="en-US" sz="3200" b="1" dirty="0" err="1"/>
              <a:t>phỏng</a:t>
            </a:r>
            <a:r>
              <a:rPr lang="en-US" sz="3200" b="1" dirty="0"/>
              <a:t> </a:t>
            </a:r>
            <a:r>
              <a:rPr lang="en-US" sz="3200" b="1" dirty="0" err="1"/>
              <a:t>vấn</a:t>
            </a:r>
            <a:r>
              <a:rPr lang="en-US" sz="3200" b="1" dirty="0"/>
              <a:t>, </a:t>
            </a:r>
            <a:r>
              <a:rPr lang="en-US" sz="3200" b="1" dirty="0" err="1"/>
              <a:t>đàm</a:t>
            </a:r>
            <a:r>
              <a:rPr lang="en-US" sz="3200" b="1" dirty="0"/>
              <a:t> </a:t>
            </a:r>
            <a:r>
              <a:rPr lang="en-US" sz="3200" b="1" dirty="0" err="1" smtClean="0"/>
              <a:t>thoại</a:t>
            </a:r>
            <a:r>
              <a:rPr lang="en-US" sz="3200" b="1" dirty="0" smtClean="0"/>
              <a:t>… </a:t>
            </a:r>
            <a:r>
              <a:rPr lang="en-US" sz="3200" b="1" dirty="0" err="1" smtClean="0"/>
              <a:t>để</a:t>
            </a:r>
            <a:r>
              <a:rPr lang="en-US" sz="3200" b="1" dirty="0" smtClean="0"/>
              <a:t> </a:t>
            </a:r>
            <a:r>
              <a:rPr lang="en-US" sz="3200" b="1" dirty="0" err="1" smtClean="0"/>
              <a:t>tìm</a:t>
            </a:r>
            <a:r>
              <a:rPr lang="en-US" sz="3200" b="1" dirty="0" smtClean="0"/>
              <a:t> </a:t>
            </a:r>
            <a:r>
              <a:rPr lang="en-US" sz="3200" b="1" dirty="0" err="1" smtClean="0"/>
              <a:t>hiểu</a:t>
            </a:r>
            <a:r>
              <a:rPr lang="en-US" sz="3200" b="1" dirty="0" smtClean="0"/>
              <a:t> </a:t>
            </a:r>
            <a:r>
              <a:rPr lang="en-US" sz="3200" b="1" dirty="0" err="1" smtClean="0"/>
              <a:t>các</a:t>
            </a:r>
            <a:r>
              <a:rPr lang="en-US" sz="3200" b="1" dirty="0" smtClean="0"/>
              <a:t> </a:t>
            </a:r>
            <a:r>
              <a:rPr lang="en-US" sz="3200" b="1" dirty="0" err="1"/>
              <a:t>biểu</a:t>
            </a:r>
            <a:r>
              <a:rPr lang="en-US" sz="3200" b="1" dirty="0"/>
              <a:t> </a:t>
            </a:r>
            <a:r>
              <a:rPr lang="en-US" sz="3200" b="1" dirty="0" err="1"/>
              <a:t>hiện</a:t>
            </a:r>
            <a:r>
              <a:rPr lang="en-US" sz="3200" b="1" dirty="0"/>
              <a:t> </a:t>
            </a:r>
            <a:r>
              <a:rPr lang="en-US" sz="3200" b="1" dirty="0" err="1"/>
              <a:t>rõ</a:t>
            </a:r>
            <a:r>
              <a:rPr lang="en-US" sz="3200" b="1" dirty="0"/>
              <a:t> </a:t>
            </a:r>
            <a:r>
              <a:rPr lang="en-US" sz="3200" b="1" dirty="0" err="1"/>
              <a:t>cụ</a:t>
            </a:r>
            <a:r>
              <a:rPr lang="en-US" sz="3200" b="1" dirty="0"/>
              <a:t> </a:t>
            </a:r>
            <a:r>
              <a:rPr lang="en-US" sz="3200" b="1" dirty="0" err="1"/>
              <a:t>thể</a:t>
            </a:r>
            <a:r>
              <a:rPr lang="en-US" sz="3200" b="1" dirty="0"/>
              <a:t> ở  </a:t>
            </a:r>
            <a:r>
              <a:rPr lang="en-US" sz="3200" b="1" dirty="0" err="1"/>
              <a:t>cách</a:t>
            </a:r>
            <a:r>
              <a:rPr lang="en-US" sz="3200" b="1" dirty="0"/>
              <a:t> </a:t>
            </a:r>
            <a:r>
              <a:rPr lang="en-US" sz="3200" b="1" dirty="0" err="1"/>
              <a:t>thức</a:t>
            </a:r>
            <a:r>
              <a:rPr lang="en-US" sz="3200" b="1" dirty="0"/>
              <a:t> </a:t>
            </a:r>
            <a:r>
              <a:rPr lang="en-US" sz="3200" b="1" dirty="0" err="1"/>
              <a:t>phối</a:t>
            </a:r>
            <a:r>
              <a:rPr lang="en-US" sz="3200" b="1" dirty="0"/>
              <a:t> </a:t>
            </a:r>
            <a:r>
              <a:rPr lang="en-US" sz="3200" b="1" dirty="0" err="1"/>
              <a:t>hợp</a:t>
            </a:r>
            <a:r>
              <a:rPr lang="en-US" sz="3200" b="1" dirty="0"/>
              <a:t>, </a:t>
            </a:r>
            <a:r>
              <a:rPr lang="en-US" sz="3200" b="1" dirty="0" err="1"/>
              <a:t>hiệu</a:t>
            </a:r>
            <a:r>
              <a:rPr lang="en-US" sz="3200" b="1" dirty="0"/>
              <a:t> </a:t>
            </a:r>
            <a:r>
              <a:rPr lang="en-US" sz="3200" b="1" dirty="0" err="1"/>
              <a:t>quả</a:t>
            </a:r>
            <a:r>
              <a:rPr lang="en-US" sz="3200" b="1" dirty="0"/>
              <a:t> </a:t>
            </a:r>
            <a:r>
              <a:rPr lang="en-US" sz="3200" b="1" dirty="0" err="1"/>
              <a:t>của</a:t>
            </a:r>
            <a:r>
              <a:rPr lang="en-US" sz="3200" b="1" dirty="0"/>
              <a:t> </a:t>
            </a:r>
            <a:r>
              <a:rPr lang="en-US" sz="3200" b="1" dirty="0" err="1"/>
              <a:t>việc</a:t>
            </a:r>
            <a:r>
              <a:rPr lang="en-US" sz="3200" b="1" dirty="0"/>
              <a:t> </a:t>
            </a:r>
            <a:r>
              <a:rPr lang="en-US" sz="3200" b="1" dirty="0" err="1"/>
              <a:t>phối</a:t>
            </a:r>
            <a:r>
              <a:rPr lang="en-US" sz="3200" b="1" dirty="0"/>
              <a:t> </a:t>
            </a:r>
            <a:r>
              <a:rPr lang="en-US" sz="3200" b="1" dirty="0" err="1"/>
              <a:t>hợp</a:t>
            </a:r>
            <a:r>
              <a:rPr lang="en-US" sz="3200" b="1" dirty="0"/>
              <a:t> </a:t>
            </a:r>
            <a:r>
              <a:rPr lang="en-US" sz="3200" b="1" dirty="0" err="1"/>
              <a:t>giữa</a:t>
            </a:r>
            <a:r>
              <a:rPr lang="en-US" sz="3200" b="1" dirty="0"/>
              <a:t> </a:t>
            </a:r>
            <a:r>
              <a:rPr lang="en-US" sz="3200" b="1" dirty="0" err="1"/>
              <a:t>gia</a:t>
            </a:r>
            <a:r>
              <a:rPr lang="en-US" sz="3200" b="1" dirty="0"/>
              <a:t> </a:t>
            </a:r>
            <a:r>
              <a:rPr lang="en-US" sz="3200" b="1" dirty="0" err="1"/>
              <a:t>đình</a:t>
            </a:r>
            <a:r>
              <a:rPr lang="en-US" sz="3200" b="1" dirty="0"/>
              <a:t> </a:t>
            </a:r>
            <a:r>
              <a:rPr lang="en-US" sz="3200" b="1" dirty="0" err="1"/>
              <a:t>và</a:t>
            </a:r>
            <a:r>
              <a:rPr lang="en-US" sz="3200" b="1" dirty="0"/>
              <a:t> </a:t>
            </a:r>
            <a:r>
              <a:rPr lang="en-US" sz="3200" b="1" dirty="0" err="1"/>
              <a:t>nhà</a:t>
            </a:r>
            <a:r>
              <a:rPr lang="en-US" sz="3200" b="1" dirty="0"/>
              <a:t> </a:t>
            </a:r>
            <a:r>
              <a:rPr lang="en-US" sz="3200" b="1" dirty="0" err="1" smtClean="0"/>
              <a:t>trường</a:t>
            </a:r>
            <a:r>
              <a:rPr lang="en-US" sz="3200" b="1" dirty="0" smtClean="0"/>
              <a:t>, </a:t>
            </a:r>
            <a:r>
              <a:rPr lang="en-US" sz="3200" b="1" dirty="0" err="1" smtClean="0"/>
              <a:t>cộng</a:t>
            </a:r>
            <a:r>
              <a:rPr lang="en-US" sz="3200" b="1" dirty="0" smtClean="0"/>
              <a:t> </a:t>
            </a:r>
            <a:r>
              <a:rPr lang="en-US" sz="3200" b="1" dirty="0" err="1" smtClean="0"/>
              <a:t>đồng</a:t>
            </a:r>
            <a:r>
              <a:rPr lang="en-US" sz="3200" b="1" dirty="0" smtClean="0"/>
              <a:t>.</a:t>
            </a:r>
            <a:endParaRPr lang="en-US" sz="3200" b="1" dirty="0">
              <a:effectLst/>
              <a:latin typeface="+mj-lt"/>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xmlns="" id="{D25A55AF-7DEC-4B92-B689-0BFF41C335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2600" y="1322962"/>
            <a:ext cx="7543800" cy="4606163"/>
          </a:xfrm>
          <a:prstGeom prst="rect">
            <a:avLst/>
          </a:prstGeom>
        </p:spPr>
      </p:pic>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2661979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2" name="Group 2"/>
          <p:cNvGrpSpPr/>
          <p:nvPr/>
        </p:nvGrpSpPr>
        <p:grpSpPr>
          <a:xfrm>
            <a:off x="1120872" y="2019300"/>
            <a:ext cx="16242248" cy="7195486"/>
            <a:chOff x="0" y="0"/>
            <a:chExt cx="4843043" cy="2145519"/>
          </a:xfrm>
        </p:grpSpPr>
        <p:sp>
          <p:nvSpPr>
            <p:cNvPr id="3" name="Freeform 3"/>
            <p:cNvSpPr/>
            <p:nvPr/>
          </p:nvSpPr>
          <p:spPr>
            <a:xfrm>
              <a:off x="0" y="0"/>
              <a:ext cx="4843044" cy="2145519"/>
            </a:xfrm>
            <a:custGeom>
              <a:avLst/>
              <a:gdLst/>
              <a:ahLst/>
              <a:cxnLst/>
              <a:rect l="l" t="t" r="r" b="b"/>
              <a:pathLst>
                <a:path w="4843044" h="2145519">
                  <a:moveTo>
                    <a:pt x="0" y="0"/>
                  </a:moveTo>
                  <a:lnTo>
                    <a:pt x="4843044" y="0"/>
                  </a:lnTo>
                  <a:lnTo>
                    <a:pt x="4843044" y="2145519"/>
                  </a:lnTo>
                  <a:lnTo>
                    <a:pt x="0" y="2145519"/>
                  </a:lnTo>
                  <a:close/>
                </a:path>
              </a:pathLst>
            </a:custGeom>
            <a:solidFill>
              <a:srgbClr val="FBDEBF"/>
            </a:solidFill>
          </p:spPr>
        </p:sp>
      </p:grpSp>
      <p:sp>
        <p:nvSpPr>
          <p:cNvPr id="4" name="AutoShape 4"/>
          <p:cNvSpPr/>
          <p:nvPr/>
        </p:nvSpPr>
        <p:spPr>
          <a:xfrm>
            <a:off x="1144685" y="2636649"/>
            <a:ext cx="16230600" cy="0"/>
          </a:xfrm>
          <a:prstGeom prst="line">
            <a:avLst/>
          </a:prstGeom>
          <a:ln w="47625" cap="rnd">
            <a:solidFill>
              <a:srgbClr val="000000"/>
            </a:solidFill>
            <a:prstDash val="sysDash"/>
            <a:headEnd type="none" w="sm" len="sm"/>
            <a:tailEnd type="none" w="sm" len="sm"/>
          </a:ln>
        </p:spPr>
      </p:sp>
      <p:sp>
        <p:nvSpPr>
          <p:cNvPr id="5" name="AutoShape 5"/>
          <p:cNvSpPr/>
          <p:nvPr/>
        </p:nvSpPr>
        <p:spPr>
          <a:xfrm>
            <a:off x="1120873" y="2003446"/>
            <a:ext cx="16230600" cy="0"/>
          </a:xfrm>
          <a:prstGeom prst="line">
            <a:avLst/>
          </a:prstGeom>
          <a:ln w="47625" cap="rnd">
            <a:solidFill>
              <a:srgbClr val="000000"/>
            </a:solidFill>
            <a:prstDash val="sysDash"/>
            <a:headEnd type="none" w="sm" len="sm"/>
            <a:tailEnd type="none" w="sm" len="sm"/>
          </a:ln>
        </p:spPr>
      </p:sp>
      <p:sp>
        <p:nvSpPr>
          <p:cNvPr id="7" name="AutoShape 7"/>
          <p:cNvSpPr/>
          <p:nvPr/>
        </p:nvSpPr>
        <p:spPr>
          <a:xfrm>
            <a:off x="1144685" y="9133189"/>
            <a:ext cx="16230600" cy="0"/>
          </a:xfrm>
          <a:prstGeom prst="line">
            <a:avLst/>
          </a:prstGeom>
          <a:ln w="47625" cap="rnd">
            <a:solidFill>
              <a:srgbClr val="000000"/>
            </a:solidFill>
            <a:prstDash val="sysDash"/>
            <a:headEnd type="none" w="sm" len="sm"/>
            <a:tailEnd type="none" w="sm" len="sm"/>
          </a:ln>
        </p:spPr>
      </p:sp>
      <p:sp>
        <p:nvSpPr>
          <p:cNvPr id="8" name="AutoShape 8"/>
          <p:cNvSpPr/>
          <p:nvPr/>
        </p:nvSpPr>
        <p:spPr>
          <a:xfrm rot="5400000">
            <a:off x="-2443999" y="5568318"/>
            <a:ext cx="7177368" cy="0"/>
          </a:xfrm>
          <a:prstGeom prst="line">
            <a:avLst/>
          </a:prstGeom>
          <a:ln w="47625" cap="rnd">
            <a:solidFill>
              <a:srgbClr val="000000"/>
            </a:solidFill>
            <a:prstDash val="sysDash"/>
            <a:headEnd type="none" w="sm" len="sm"/>
            <a:tailEnd type="none" w="sm" len="sm"/>
          </a:ln>
        </p:spPr>
      </p:sp>
      <p:sp>
        <p:nvSpPr>
          <p:cNvPr id="9" name="AutoShape 9"/>
          <p:cNvSpPr/>
          <p:nvPr/>
        </p:nvSpPr>
        <p:spPr>
          <a:xfrm rot="5400000">
            <a:off x="13762789" y="5544505"/>
            <a:ext cx="7129743" cy="0"/>
          </a:xfrm>
          <a:prstGeom prst="line">
            <a:avLst/>
          </a:prstGeom>
          <a:ln w="47625" cap="rnd">
            <a:solidFill>
              <a:srgbClr val="000000"/>
            </a:solidFill>
            <a:prstDash val="sysDash"/>
            <a:headEnd type="none" w="sm" len="sm"/>
            <a:tailEnd type="none" w="sm" len="sm"/>
          </a:ln>
        </p:spPr>
      </p:sp>
      <p:sp>
        <p:nvSpPr>
          <p:cNvPr id="10" name="AutoShape 10"/>
          <p:cNvSpPr/>
          <p:nvPr/>
        </p:nvSpPr>
        <p:spPr>
          <a:xfrm rot="5400000">
            <a:off x="-105662" y="5556411"/>
            <a:ext cx="7153556" cy="0"/>
          </a:xfrm>
          <a:prstGeom prst="line">
            <a:avLst/>
          </a:prstGeom>
          <a:ln w="47625" cap="rnd">
            <a:solidFill>
              <a:srgbClr val="000000"/>
            </a:solidFill>
            <a:prstDash val="sysDash"/>
            <a:headEnd type="none" w="sm" len="sm"/>
            <a:tailEnd type="none" w="sm" len="sm"/>
          </a:ln>
        </p:spPr>
      </p:sp>
      <p:sp>
        <p:nvSpPr>
          <p:cNvPr id="11" name="AutoShape 11"/>
          <p:cNvSpPr/>
          <p:nvPr/>
        </p:nvSpPr>
        <p:spPr>
          <a:xfrm rot="5400000">
            <a:off x="10586254" y="5556411"/>
            <a:ext cx="7105931" cy="0"/>
          </a:xfrm>
          <a:prstGeom prst="line">
            <a:avLst/>
          </a:prstGeom>
          <a:ln w="47625" cap="rnd">
            <a:solidFill>
              <a:srgbClr val="000000"/>
            </a:solidFill>
            <a:prstDash val="sysDash"/>
            <a:headEnd type="none" w="sm" len="sm"/>
            <a:tailEnd type="none" w="sm" len="sm"/>
          </a:ln>
        </p:spPr>
      </p:sp>
      <p:sp>
        <p:nvSpPr>
          <p:cNvPr id="12" name="AutoShape 12"/>
          <p:cNvSpPr/>
          <p:nvPr/>
        </p:nvSpPr>
        <p:spPr>
          <a:xfrm rot="5400000">
            <a:off x="3595768" y="5617043"/>
            <a:ext cx="6984667" cy="0"/>
          </a:xfrm>
          <a:prstGeom prst="line">
            <a:avLst/>
          </a:prstGeom>
          <a:ln w="47625" cap="rnd">
            <a:solidFill>
              <a:srgbClr val="000000"/>
            </a:solidFill>
            <a:prstDash val="sysDash"/>
            <a:headEnd type="none" w="sm" len="sm"/>
            <a:tailEnd type="none" w="sm" len="sm"/>
          </a:ln>
        </p:spPr>
      </p:sp>
      <p:grpSp>
        <p:nvGrpSpPr>
          <p:cNvPr id="13" name="Group 13"/>
          <p:cNvGrpSpPr>
            <a:grpSpLocks noChangeAspect="1"/>
          </p:cNvGrpSpPr>
          <p:nvPr/>
        </p:nvGrpSpPr>
        <p:grpSpPr>
          <a:xfrm>
            <a:off x="14638882" y="2960289"/>
            <a:ext cx="282047" cy="282047"/>
            <a:chOff x="0" y="0"/>
            <a:chExt cx="495300" cy="495300"/>
          </a:xfrm>
        </p:grpSpPr>
        <p:sp>
          <p:nvSpPr>
            <p:cNvPr id="14" name="Freeform 1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15" name="Freeform 1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DFAED"/>
            </a:solidFill>
          </p:spPr>
        </p:sp>
      </p:grpSp>
      <p:grpSp>
        <p:nvGrpSpPr>
          <p:cNvPr id="16" name="Group 16"/>
          <p:cNvGrpSpPr>
            <a:grpSpLocks noChangeAspect="1"/>
          </p:cNvGrpSpPr>
          <p:nvPr/>
        </p:nvGrpSpPr>
        <p:grpSpPr>
          <a:xfrm>
            <a:off x="14638882" y="3368788"/>
            <a:ext cx="282047" cy="282047"/>
            <a:chOff x="0" y="0"/>
            <a:chExt cx="495300" cy="495300"/>
          </a:xfrm>
        </p:grpSpPr>
        <p:sp>
          <p:nvSpPr>
            <p:cNvPr id="17" name="Freeform 1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18" name="Freeform 1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DFAED"/>
            </a:solidFill>
          </p:spPr>
        </p:sp>
      </p:grpSp>
      <p:grpSp>
        <p:nvGrpSpPr>
          <p:cNvPr id="19" name="Group 19"/>
          <p:cNvGrpSpPr>
            <a:grpSpLocks noChangeAspect="1"/>
          </p:cNvGrpSpPr>
          <p:nvPr/>
        </p:nvGrpSpPr>
        <p:grpSpPr>
          <a:xfrm>
            <a:off x="14638882" y="3796847"/>
            <a:ext cx="282047" cy="282047"/>
            <a:chOff x="0" y="0"/>
            <a:chExt cx="495300" cy="495300"/>
          </a:xfrm>
        </p:grpSpPr>
        <p:sp>
          <p:nvSpPr>
            <p:cNvPr id="20" name="Freeform 2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21" name="Freeform 2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DFAED"/>
            </a:solidFill>
          </p:spPr>
        </p:sp>
      </p:grpSp>
      <p:grpSp>
        <p:nvGrpSpPr>
          <p:cNvPr id="22" name="Group 22"/>
          <p:cNvGrpSpPr>
            <a:grpSpLocks noChangeAspect="1"/>
          </p:cNvGrpSpPr>
          <p:nvPr/>
        </p:nvGrpSpPr>
        <p:grpSpPr>
          <a:xfrm>
            <a:off x="14638882" y="4203918"/>
            <a:ext cx="282047" cy="282047"/>
            <a:chOff x="0" y="0"/>
            <a:chExt cx="495300" cy="495300"/>
          </a:xfrm>
        </p:grpSpPr>
        <p:sp>
          <p:nvSpPr>
            <p:cNvPr id="23" name="Freeform 23"/>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24" name="Freeform 24"/>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DFAED"/>
            </a:solidFill>
          </p:spPr>
        </p:sp>
      </p:grpSp>
      <p:grpSp>
        <p:nvGrpSpPr>
          <p:cNvPr id="25" name="Group 25"/>
          <p:cNvGrpSpPr>
            <a:grpSpLocks noChangeAspect="1"/>
          </p:cNvGrpSpPr>
          <p:nvPr/>
        </p:nvGrpSpPr>
        <p:grpSpPr>
          <a:xfrm>
            <a:off x="14638882" y="4595608"/>
            <a:ext cx="282047" cy="282047"/>
            <a:chOff x="0" y="0"/>
            <a:chExt cx="495300" cy="495300"/>
          </a:xfrm>
        </p:grpSpPr>
        <p:sp>
          <p:nvSpPr>
            <p:cNvPr id="26" name="Freeform 26"/>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27" name="Freeform 27"/>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DFAED"/>
            </a:solidFill>
          </p:spPr>
        </p:sp>
      </p:grpSp>
      <p:sp>
        <p:nvSpPr>
          <p:cNvPr id="43" name="TextBox 43"/>
          <p:cNvSpPr txBox="1"/>
          <p:nvPr/>
        </p:nvSpPr>
        <p:spPr>
          <a:xfrm>
            <a:off x="1150180" y="847302"/>
            <a:ext cx="14446924" cy="662874"/>
          </a:xfrm>
          <a:prstGeom prst="rect">
            <a:avLst/>
          </a:prstGeom>
        </p:spPr>
        <p:txBody>
          <a:bodyPr lIns="0" tIns="0" rIns="0" bIns="0" rtlCol="0" anchor="t">
            <a:spAutoFit/>
          </a:bodyPr>
          <a:lstStyle/>
          <a:p>
            <a:pPr>
              <a:lnSpc>
                <a:spcPts val="5600"/>
              </a:lnSpc>
            </a:pPr>
            <a:r>
              <a:rPr lang="en-US" sz="3500" dirty="0">
                <a:solidFill>
                  <a:srgbClr val="000000"/>
                </a:solidFill>
                <a:latin typeface="Calistoga Bold"/>
                <a:hlinkClick r:id="rId2" action="ppaction://hlinkfile"/>
              </a:rPr>
              <a:t>4. Gợi ý minh chứng tiêu chí đánh giá</a:t>
            </a:r>
            <a:endParaRPr lang="en-US" sz="3500" dirty="0">
              <a:solidFill>
                <a:srgbClr val="000000"/>
              </a:solidFill>
              <a:latin typeface="Calistoga Bold"/>
            </a:endParaRPr>
          </a:p>
        </p:txBody>
      </p:sp>
      <p:sp>
        <p:nvSpPr>
          <p:cNvPr id="45" name="TextBox 45"/>
          <p:cNvSpPr txBox="1"/>
          <p:nvPr/>
        </p:nvSpPr>
        <p:spPr>
          <a:xfrm>
            <a:off x="1544237" y="2099946"/>
            <a:ext cx="1521615" cy="461665"/>
          </a:xfrm>
          <a:prstGeom prst="rect">
            <a:avLst/>
          </a:prstGeom>
        </p:spPr>
        <p:txBody>
          <a:bodyPr wrap="square" lIns="0" tIns="0" rIns="0" bIns="0" rtlCol="0" anchor="t">
            <a:spAutoFit/>
          </a:bodyPr>
          <a:lstStyle/>
          <a:p>
            <a:pPr algn="ctr">
              <a:lnSpc>
                <a:spcPts val="3640"/>
              </a:lnSpc>
            </a:pPr>
            <a:r>
              <a:rPr lang="en-US" sz="3000">
                <a:solidFill>
                  <a:srgbClr val="000000"/>
                </a:solidFill>
                <a:latin typeface="Times Neue Roman Bold"/>
              </a:rPr>
              <a:t>Nội dung</a:t>
            </a:r>
          </a:p>
        </p:txBody>
      </p:sp>
      <p:sp>
        <p:nvSpPr>
          <p:cNvPr id="46" name="TextBox 46"/>
          <p:cNvSpPr txBox="1"/>
          <p:nvPr/>
        </p:nvSpPr>
        <p:spPr>
          <a:xfrm>
            <a:off x="4462649" y="2100897"/>
            <a:ext cx="1513203" cy="461665"/>
          </a:xfrm>
          <a:prstGeom prst="rect">
            <a:avLst/>
          </a:prstGeom>
        </p:spPr>
        <p:txBody>
          <a:bodyPr wrap="square" lIns="0" tIns="0" rIns="0" bIns="0" rtlCol="0" anchor="t">
            <a:spAutoFit/>
          </a:bodyPr>
          <a:lstStyle/>
          <a:p>
            <a:pPr algn="ctr">
              <a:lnSpc>
                <a:spcPts val="3640"/>
              </a:lnSpc>
            </a:pPr>
            <a:r>
              <a:rPr lang="en-US" sz="3000">
                <a:solidFill>
                  <a:srgbClr val="000000"/>
                </a:solidFill>
                <a:latin typeface="Times Neue Roman Bold"/>
              </a:rPr>
              <a:t>Tiêu  chí</a:t>
            </a:r>
          </a:p>
        </p:txBody>
      </p:sp>
      <p:sp>
        <p:nvSpPr>
          <p:cNvPr id="47" name="TextBox 47"/>
          <p:cNvSpPr txBox="1"/>
          <p:nvPr/>
        </p:nvSpPr>
        <p:spPr>
          <a:xfrm>
            <a:off x="1343487" y="2686925"/>
            <a:ext cx="1908288" cy="6859763"/>
          </a:xfrm>
          <a:prstGeom prst="rect">
            <a:avLst/>
          </a:prstGeom>
        </p:spPr>
        <p:txBody>
          <a:bodyPr wrap="square" lIns="0" tIns="0" rIns="0" bIns="0" rtlCol="0" anchor="t">
            <a:spAutoFit/>
          </a:bodyPr>
          <a:lstStyle/>
          <a:p>
            <a:pPr algn="ctr">
              <a:lnSpc>
                <a:spcPct val="150000"/>
              </a:lnSpc>
            </a:pPr>
            <a:r>
              <a:rPr lang="en-US" sz="3000">
                <a:solidFill>
                  <a:srgbClr val="000000"/>
                </a:solidFill>
                <a:latin typeface="Times Neue Roman Bold"/>
              </a:rPr>
              <a:t>Các định hướng, quy định về công tác phối hợp giữa nhà trường và gia đình, cộng đồng</a:t>
            </a:r>
          </a:p>
          <a:p>
            <a:pPr algn="just">
              <a:lnSpc>
                <a:spcPct val="150000"/>
              </a:lnSpc>
            </a:pPr>
            <a:endParaRPr lang="en-US" sz="3000">
              <a:solidFill>
                <a:srgbClr val="000000"/>
              </a:solidFill>
              <a:latin typeface="Times Neue Roman Bold"/>
            </a:endParaRPr>
          </a:p>
        </p:txBody>
      </p:sp>
      <p:sp>
        <p:nvSpPr>
          <p:cNvPr id="48" name="TextBox 48"/>
          <p:cNvSpPr txBox="1"/>
          <p:nvPr/>
        </p:nvSpPr>
        <p:spPr>
          <a:xfrm>
            <a:off x="4009664" y="2751324"/>
            <a:ext cx="2617665" cy="6156429"/>
          </a:xfrm>
          <a:prstGeom prst="rect">
            <a:avLst/>
          </a:prstGeom>
        </p:spPr>
        <p:txBody>
          <a:bodyPr wrap="square" lIns="0" tIns="0" rIns="0" bIns="0" rtlCol="0" anchor="t">
            <a:spAutoFit/>
          </a:bodyPr>
          <a:lstStyle/>
          <a:p>
            <a:pPr algn="just">
              <a:lnSpc>
                <a:spcPct val="150000"/>
              </a:lnSpc>
            </a:pPr>
            <a:r>
              <a:rPr lang="en-US" sz="3000" b="1">
                <a:solidFill>
                  <a:srgbClr val="100F0D"/>
                </a:solidFill>
                <a:latin typeface="Times Neue Roman" panose="020B0604020202020204" charset="0"/>
              </a:rPr>
              <a:t>Tiêu chí 1.</a:t>
            </a:r>
            <a:r>
              <a:rPr lang="en-US" sz="3000" b="1">
                <a:solidFill>
                  <a:srgbClr val="000000"/>
                </a:solidFill>
                <a:latin typeface="Times Neue Roman" panose="020B0604020202020204" charset="0"/>
              </a:rPr>
              <a:t> </a:t>
            </a:r>
            <a:r>
              <a:rPr lang="en-US" sz="3000">
                <a:solidFill>
                  <a:srgbClr val="000000"/>
                </a:solidFill>
                <a:effectLst/>
                <a:latin typeface="Times Neue Roman" panose="020B0604020202020204" charset="0"/>
                <a:ea typeface="Calibri" panose="020F0502020204030204" pitchFamily="34" charset="0"/>
              </a:rPr>
              <a:t>Nhà</a:t>
            </a:r>
            <a:r>
              <a:rPr lang="vi-VN" sz="3000">
                <a:solidFill>
                  <a:srgbClr val="000000"/>
                </a:solidFill>
                <a:effectLst/>
                <a:latin typeface="Times Neue Roman" panose="020B0604020202020204" charset="0"/>
                <a:ea typeface="Calibri" panose="020F0502020204030204" pitchFamily="34" charset="0"/>
              </a:rPr>
              <a:t> trường c</a:t>
            </a:r>
            <a:r>
              <a:rPr lang="en-US" sz="3000">
                <a:solidFill>
                  <a:srgbClr val="000000"/>
                </a:solidFill>
                <a:effectLst/>
                <a:latin typeface="Times Neue Roman" panose="020B0604020202020204" charset="0"/>
                <a:ea typeface="Calibri" panose="020F0502020204030204" pitchFamily="34" charset="0"/>
              </a:rPr>
              <a:t>ó mục</a:t>
            </a:r>
            <a:r>
              <a:rPr lang="vi-VN" sz="3000">
                <a:solidFill>
                  <a:srgbClr val="000000"/>
                </a:solidFill>
                <a:effectLst/>
                <a:latin typeface="Times Neue Roman" panose="020B0604020202020204" charset="0"/>
                <a:ea typeface="Calibri" panose="020F0502020204030204" pitchFamily="34" charset="0"/>
              </a:rPr>
              <a:t> tiêu, </a:t>
            </a:r>
            <a:r>
              <a:rPr lang="en-US" sz="3000">
                <a:solidFill>
                  <a:srgbClr val="000000"/>
                </a:solidFill>
                <a:effectLst/>
                <a:latin typeface="Times Neue Roman" panose="020B0604020202020204" charset="0"/>
                <a:ea typeface="Calibri" panose="020F0502020204030204" pitchFamily="34" charset="0"/>
              </a:rPr>
              <a:t>định hướng trong</a:t>
            </a:r>
            <a:r>
              <a:rPr lang="vi-VN" sz="3000">
                <a:solidFill>
                  <a:srgbClr val="000000"/>
                </a:solidFill>
                <a:effectLst/>
                <a:latin typeface="Times Neue Roman" panose="020B0604020202020204" charset="0"/>
                <a:ea typeface="Calibri" panose="020F0502020204030204" pitchFamily="34" charset="0"/>
              </a:rPr>
              <a:t> công tác </a:t>
            </a:r>
            <a:r>
              <a:rPr lang="en-US" sz="3000">
                <a:solidFill>
                  <a:srgbClr val="000000"/>
                </a:solidFill>
                <a:effectLst/>
                <a:latin typeface="Times Neue Roman" panose="020B0604020202020204" charset="0"/>
                <a:ea typeface="Calibri" panose="020F0502020204030204" pitchFamily="34" charset="0"/>
              </a:rPr>
              <a:t>tăng cường sự phối hợp giữa nhà trường</a:t>
            </a:r>
            <a:r>
              <a:rPr lang="vi-VN" sz="3000">
                <a:solidFill>
                  <a:srgbClr val="000000"/>
                </a:solidFill>
                <a:effectLst/>
                <a:latin typeface="Times Neue Roman" panose="020B0604020202020204" charset="0"/>
                <a:ea typeface="Calibri" panose="020F0502020204030204" pitchFamily="34" charset="0"/>
              </a:rPr>
              <a:t>, gia đình </a:t>
            </a:r>
            <a:r>
              <a:rPr lang="en-US" sz="3000">
                <a:solidFill>
                  <a:srgbClr val="000000"/>
                </a:solidFill>
                <a:effectLst/>
                <a:latin typeface="Times Neue Roman" panose="020B0604020202020204" charset="0"/>
                <a:ea typeface="Calibri" panose="020F0502020204030204" pitchFamily="34" charset="0"/>
              </a:rPr>
              <a:t>và cộng đồng</a:t>
            </a:r>
            <a:r>
              <a:rPr lang="vi-VN" sz="3000">
                <a:solidFill>
                  <a:srgbClr val="000000"/>
                </a:solidFill>
                <a:effectLst/>
                <a:latin typeface="Times Neue Roman" panose="020B0604020202020204" charset="0"/>
                <a:ea typeface="Calibri" panose="020F0502020204030204" pitchFamily="34" charset="0"/>
              </a:rPr>
              <a:t>. </a:t>
            </a:r>
            <a:endParaRPr lang="en-US" sz="3000">
              <a:solidFill>
                <a:srgbClr val="010101"/>
              </a:solidFill>
              <a:latin typeface="Times Neue Roman" panose="020B0604020202020204" charset="0"/>
            </a:endParaRPr>
          </a:p>
        </p:txBody>
      </p:sp>
      <p:sp>
        <p:nvSpPr>
          <p:cNvPr id="49" name="TextBox 49"/>
          <p:cNvSpPr txBox="1"/>
          <p:nvPr/>
        </p:nvSpPr>
        <p:spPr>
          <a:xfrm>
            <a:off x="7757522" y="2124709"/>
            <a:ext cx="5712277" cy="461665"/>
          </a:xfrm>
          <a:prstGeom prst="rect">
            <a:avLst/>
          </a:prstGeom>
        </p:spPr>
        <p:txBody>
          <a:bodyPr wrap="square" lIns="0" tIns="0" rIns="0" bIns="0" rtlCol="0" anchor="t">
            <a:spAutoFit/>
          </a:bodyPr>
          <a:lstStyle/>
          <a:p>
            <a:pPr algn="ctr">
              <a:lnSpc>
                <a:spcPts val="3640"/>
              </a:lnSpc>
            </a:pPr>
            <a:r>
              <a:rPr lang="en-US" sz="3000">
                <a:solidFill>
                  <a:srgbClr val="000000"/>
                </a:solidFill>
                <a:latin typeface="Times Neue Roman Bold"/>
              </a:rPr>
              <a:t>Gợi ý minh chứng / Cụ thể tiêu chí </a:t>
            </a:r>
          </a:p>
        </p:txBody>
      </p:sp>
      <p:sp>
        <p:nvSpPr>
          <p:cNvPr id="50" name="TextBox 50"/>
          <p:cNvSpPr txBox="1"/>
          <p:nvPr/>
        </p:nvSpPr>
        <p:spPr>
          <a:xfrm>
            <a:off x="7242812" y="2792420"/>
            <a:ext cx="6662249" cy="6156429"/>
          </a:xfrm>
          <a:prstGeom prst="rect">
            <a:avLst/>
          </a:prstGeom>
        </p:spPr>
        <p:txBody>
          <a:bodyPr lIns="0" tIns="0" rIns="0" bIns="0" rtlCol="0" anchor="t">
            <a:spAutoFit/>
          </a:bodyPr>
          <a:lstStyle/>
          <a:p>
            <a:pPr algn="just">
              <a:lnSpc>
                <a:spcPct val="150000"/>
              </a:lnSpc>
            </a:pPr>
            <a:r>
              <a:rPr lang="en-US" sz="3000">
                <a:solidFill>
                  <a:srgbClr val="100F0D"/>
                </a:solidFill>
                <a:latin typeface="Times Neue Roman"/>
              </a:rPr>
              <a:t>- Có các mục tiêu, định hướng về sự tham gia phối hợp của cha mẹ trẻ trong công tác chă soc, giáo dục tại cơ sở mầm non, được thể hiện rõ rang thông qua các hình thức liên lạc, tuyên truyền của nhà trường.</a:t>
            </a:r>
          </a:p>
          <a:p>
            <a:pPr algn="just">
              <a:lnSpc>
                <a:spcPct val="150000"/>
              </a:lnSpc>
            </a:pPr>
            <a:r>
              <a:rPr lang="en-US" sz="3000">
                <a:solidFill>
                  <a:srgbClr val="100F0D"/>
                </a:solidFill>
                <a:latin typeface="Times Neue Roman"/>
              </a:rPr>
              <a:t>- Kế hoạch chăm soc, giáo dục của nhà trường thể hiện rõ nét, đa dạng các nội dung khuyến khích sự tăng cường phối hợp giữa gia đình và cộng đồng</a:t>
            </a:r>
          </a:p>
        </p:txBody>
      </p:sp>
      <p:sp>
        <p:nvSpPr>
          <p:cNvPr id="51" name="TextBox 51"/>
          <p:cNvSpPr txBox="1"/>
          <p:nvPr/>
        </p:nvSpPr>
        <p:spPr>
          <a:xfrm>
            <a:off x="14660578" y="2099946"/>
            <a:ext cx="1619987" cy="461665"/>
          </a:xfrm>
          <a:prstGeom prst="rect">
            <a:avLst/>
          </a:prstGeom>
        </p:spPr>
        <p:txBody>
          <a:bodyPr wrap="square" lIns="0" tIns="0" rIns="0" bIns="0" rtlCol="0" anchor="t">
            <a:spAutoFit/>
          </a:bodyPr>
          <a:lstStyle/>
          <a:p>
            <a:pPr algn="ctr">
              <a:lnSpc>
                <a:spcPts val="3640"/>
              </a:lnSpc>
            </a:pPr>
            <a:r>
              <a:rPr lang="en-US" sz="3000">
                <a:solidFill>
                  <a:srgbClr val="000000"/>
                </a:solidFill>
                <a:latin typeface="Times Neue Roman Bold"/>
              </a:rPr>
              <a:t>Kết quả</a:t>
            </a:r>
          </a:p>
        </p:txBody>
      </p:sp>
      <p:sp>
        <p:nvSpPr>
          <p:cNvPr id="52" name="TextBox 52"/>
          <p:cNvSpPr txBox="1"/>
          <p:nvPr/>
        </p:nvSpPr>
        <p:spPr>
          <a:xfrm>
            <a:off x="15088789" y="2832191"/>
            <a:ext cx="1888629" cy="2148793"/>
          </a:xfrm>
          <a:prstGeom prst="rect">
            <a:avLst/>
          </a:prstGeom>
        </p:spPr>
        <p:txBody>
          <a:bodyPr lIns="0" tIns="0" rIns="0" bIns="0" rtlCol="0" anchor="t">
            <a:spAutoFit/>
          </a:bodyPr>
          <a:lstStyle/>
          <a:p>
            <a:pPr>
              <a:lnSpc>
                <a:spcPts val="3359"/>
              </a:lnSpc>
            </a:pPr>
            <a:r>
              <a:rPr lang="en-US" sz="2400">
                <a:solidFill>
                  <a:srgbClr val="000000"/>
                </a:solidFill>
                <a:latin typeface="Times Neue Roman"/>
              </a:rPr>
              <a:t>Toàn diện</a:t>
            </a:r>
          </a:p>
          <a:p>
            <a:pPr>
              <a:lnSpc>
                <a:spcPts val="3359"/>
              </a:lnSpc>
            </a:pPr>
            <a:r>
              <a:rPr lang="en-US" sz="2400">
                <a:solidFill>
                  <a:srgbClr val="000000"/>
                </a:solidFill>
                <a:latin typeface="Times Neue Roman" panose="020B0604020202020204" charset="0"/>
                <a:sym typeface="Arimo"/>
              </a:rPr>
              <a:t>Tốt</a:t>
            </a:r>
          </a:p>
          <a:p>
            <a:pPr>
              <a:lnSpc>
                <a:spcPts val="3359"/>
              </a:lnSpc>
            </a:pPr>
            <a:r>
              <a:rPr lang="en-US" sz="2400">
                <a:solidFill>
                  <a:srgbClr val="000000"/>
                </a:solidFill>
                <a:latin typeface="Times Neue Roman" panose="020B0604020202020204" charset="0"/>
                <a:sym typeface="Arimo"/>
              </a:rPr>
              <a:t> Đầy đủ</a:t>
            </a:r>
          </a:p>
          <a:p>
            <a:pPr>
              <a:lnSpc>
                <a:spcPts val="3359"/>
              </a:lnSpc>
            </a:pPr>
            <a:r>
              <a:rPr lang="en-US" sz="2400">
                <a:solidFill>
                  <a:srgbClr val="000000"/>
                </a:solidFill>
                <a:latin typeface="Times Neue Roman" panose="020B0604020202020204" charset="0"/>
                <a:sym typeface="Arimo"/>
              </a:rPr>
              <a:t>Tối thiểu</a:t>
            </a:r>
          </a:p>
          <a:p>
            <a:pPr>
              <a:lnSpc>
                <a:spcPts val="3359"/>
              </a:lnSpc>
            </a:pPr>
            <a:r>
              <a:rPr lang="en-US" sz="2400">
                <a:solidFill>
                  <a:srgbClr val="000000"/>
                </a:solidFill>
                <a:latin typeface="Times Neue Roman" panose="020B0604020202020204" charset="0"/>
                <a:sym typeface="Arimo"/>
              </a:rPr>
              <a:t>Không đầy đủ</a:t>
            </a:r>
          </a:p>
        </p:txBody>
      </p:sp>
      <p:sp>
        <p:nvSpPr>
          <p:cNvPr id="6" name="Footer Placeholder 5"/>
          <p:cNvSpPr>
            <a:spLocks noGrp="1"/>
          </p:cNvSpPr>
          <p:nvPr>
            <p:ph type="ftr" sz="quarter" idx="11"/>
          </p:nvPr>
        </p:nvSpPr>
        <p:spPr/>
        <p:txBody>
          <a:bodyPr/>
          <a:lstStyle/>
          <a:p>
            <a:endParaRPr lang="en-US"/>
          </a:p>
        </p:txBody>
      </p:sp>
      <p:sp>
        <p:nvSpPr>
          <p:cNvPr id="28" name="Slide Number Placeholder 27"/>
          <p:cNvSpPr>
            <a:spLocks noGrp="1"/>
          </p:cNvSpPr>
          <p:nvPr>
            <p:ph type="sldNum" sz="quarter" idx="12"/>
          </p:nvPr>
        </p:nvSpPr>
        <p:spPr/>
        <p:txBody>
          <a:bodyPr/>
          <a:lstStyle/>
          <a:p>
            <a:fld id="{B6F15528-21DE-4FAA-801E-634DDDAF4B2B}" type="slidenum">
              <a:rPr lang="en-US" smtClean="0"/>
              <a:pPr/>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8285410"/>
            <a:ext cx="18288000" cy="2001590"/>
          </a:xfrm>
          <a:prstGeom prst="rect">
            <a:avLst/>
          </a:prstGeom>
          <a:solidFill>
            <a:srgbClr val="EDECED"/>
          </a:solidFill>
        </p:spPr>
      </p:sp>
      <p:sp>
        <p:nvSpPr>
          <p:cNvPr id="9" name="TextBox 9"/>
          <p:cNvSpPr txBox="1"/>
          <p:nvPr/>
        </p:nvSpPr>
        <p:spPr>
          <a:xfrm>
            <a:off x="1040049" y="876170"/>
            <a:ext cx="12900743" cy="615553"/>
          </a:xfrm>
          <a:prstGeom prst="rect">
            <a:avLst/>
          </a:prstGeom>
        </p:spPr>
        <p:txBody>
          <a:bodyPr lIns="0" tIns="0" rIns="0" bIns="0" rtlCol="0" anchor="t">
            <a:spAutoFit/>
          </a:bodyPr>
          <a:lstStyle/>
          <a:p>
            <a:pPr>
              <a:lnSpc>
                <a:spcPts val="4800"/>
              </a:lnSpc>
            </a:pPr>
            <a:r>
              <a:rPr lang="en-US" sz="3500" dirty="0">
                <a:solidFill>
                  <a:srgbClr val="000000"/>
                </a:solidFill>
                <a:latin typeface="Calistoga"/>
              </a:rPr>
              <a:t>4</a:t>
            </a:r>
            <a:r>
              <a:rPr lang="en-US" sz="3500" dirty="0" smtClean="0">
                <a:solidFill>
                  <a:srgbClr val="000000"/>
                </a:solidFill>
                <a:latin typeface="Calistoga"/>
              </a:rPr>
              <a:t>. </a:t>
            </a:r>
            <a:r>
              <a:rPr lang="en-US" sz="3500" dirty="0" err="1" smtClean="0">
                <a:solidFill>
                  <a:srgbClr val="000000"/>
                </a:solidFill>
                <a:latin typeface="Calistoga"/>
              </a:rPr>
              <a:t>Gợi</a:t>
            </a:r>
            <a:r>
              <a:rPr lang="en-US" sz="3500" dirty="0" smtClean="0">
                <a:solidFill>
                  <a:srgbClr val="000000"/>
                </a:solidFill>
                <a:latin typeface="Calistoga"/>
              </a:rPr>
              <a:t> ý </a:t>
            </a:r>
            <a:r>
              <a:rPr lang="en-US" sz="3500" dirty="0" err="1" smtClean="0">
                <a:solidFill>
                  <a:srgbClr val="000000"/>
                </a:solidFill>
                <a:latin typeface="Calistoga"/>
              </a:rPr>
              <a:t>tiêu</a:t>
            </a:r>
            <a:r>
              <a:rPr lang="en-US" sz="3500" dirty="0" smtClean="0">
                <a:solidFill>
                  <a:srgbClr val="000000"/>
                </a:solidFill>
                <a:latin typeface="Calistoga"/>
              </a:rPr>
              <a:t> </a:t>
            </a:r>
            <a:r>
              <a:rPr lang="en-US" sz="3500" dirty="0" err="1" smtClean="0">
                <a:solidFill>
                  <a:srgbClr val="000000"/>
                </a:solidFill>
                <a:latin typeface="Calistoga"/>
              </a:rPr>
              <a:t>chí</a:t>
            </a:r>
            <a:r>
              <a:rPr lang="en-US" sz="3500" dirty="0" smtClean="0">
                <a:solidFill>
                  <a:srgbClr val="000000"/>
                </a:solidFill>
                <a:latin typeface="Calistoga"/>
              </a:rPr>
              <a:t> /minh </a:t>
            </a:r>
            <a:r>
              <a:rPr lang="en-US" sz="3500" dirty="0" err="1" smtClean="0">
                <a:solidFill>
                  <a:srgbClr val="000000"/>
                </a:solidFill>
                <a:latin typeface="Calistoga"/>
              </a:rPr>
              <a:t>chứng</a:t>
            </a:r>
            <a:r>
              <a:rPr lang="en-US" sz="3500" dirty="0" smtClean="0">
                <a:solidFill>
                  <a:srgbClr val="000000"/>
                </a:solidFill>
                <a:latin typeface="Calistoga"/>
              </a:rPr>
              <a:t> </a:t>
            </a:r>
            <a:r>
              <a:rPr lang="en-US" sz="3500" dirty="0" err="1" smtClean="0">
                <a:solidFill>
                  <a:srgbClr val="000000"/>
                </a:solidFill>
                <a:latin typeface="Calistoga"/>
              </a:rPr>
              <a:t>đánh</a:t>
            </a:r>
            <a:r>
              <a:rPr lang="en-US" sz="3500" dirty="0" smtClean="0">
                <a:solidFill>
                  <a:srgbClr val="000000"/>
                </a:solidFill>
                <a:latin typeface="Calistoga"/>
              </a:rPr>
              <a:t> </a:t>
            </a:r>
            <a:r>
              <a:rPr lang="en-US" sz="3500" dirty="0" err="1" smtClean="0">
                <a:solidFill>
                  <a:srgbClr val="000000"/>
                </a:solidFill>
                <a:latin typeface="Calistoga"/>
              </a:rPr>
              <a:t>giá</a:t>
            </a:r>
            <a:endParaRPr lang="en-US" sz="3500" dirty="0">
              <a:solidFill>
                <a:srgbClr val="000000"/>
              </a:solidFill>
              <a:latin typeface="Calistoga"/>
            </a:endParaRPr>
          </a:p>
        </p:txBody>
      </p:sp>
      <p:sp>
        <p:nvSpPr>
          <p:cNvPr id="11" name="TextBox 11"/>
          <p:cNvSpPr txBox="1"/>
          <p:nvPr/>
        </p:nvSpPr>
        <p:spPr>
          <a:xfrm>
            <a:off x="1040049" y="1853689"/>
            <a:ext cx="8332551" cy="4431983"/>
          </a:xfrm>
          <a:prstGeom prst="rect">
            <a:avLst/>
          </a:prstGeom>
        </p:spPr>
        <p:txBody>
          <a:bodyPr wrap="square" lIns="0" tIns="0" rIns="0" bIns="0" rtlCol="0" anchor="t">
            <a:spAutoFit/>
          </a:bodyPr>
          <a:lstStyle/>
          <a:p>
            <a:pPr algn="just"/>
            <a:r>
              <a:rPr lang="en-US" sz="4800" dirty="0" err="1"/>
              <a:t>Tùy</a:t>
            </a:r>
            <a:r>
              <a:rPr lang="en-US" sz="4800" dirty="0"/>
              <a:t> </a:t>
            </a:r>
            <a:r>
              <a:rPr lang="en-US" sz="4800" dirty="0" err="1"/>
              <a:t>theo</a:t>
            </a:r>
            <a:r>
              <a:rPr lang="en-US" sz="4800" dirty="0"/>
              <a:t> </a:t>
            </a:r>
            <a:r>
              <a:rPr lang="en-US" sz="4800" dirty="0" err="1"/>
              <a:t>điều</a:t>
            </a:r>
            <a:r>
              <a:rPr lang="en-US" sz="4800" dirty="0"/>
              <a:t> </a:t>
            </a:r>
            <a:r>
              <a:rPr lang="en-US" sz="4800" dirty="0" err="1"/>
              <a:t>kiện</a:t>
            </a:r>
            <a:r>
              <a:rPr lang="en-US" sz="4800" dirty="0"/>
              <a:t> </a:t>
            </a:r>
            <a:r>
              <a:rPr lang="en-US" sz="4800" dirty="0" err="1"/>
              <a:t>và</a:t>
            </a:r>
            <a:r>
              <a:rPr lang="en-US" sz="4800" dirty="0"/>
              <a:t> </a:t>
            </a:r>
            <a:r>
              <a:rPr lang="en-US" sz="4800" dirty="0" err="1"/>
              <a:t>định</a:t>
            </a:r>
            <a:r>
              <a:rPr lang="en-US" sz="4800" dirty="0"/>
              <a:t> </a:t>
            </a:r>
            <a:r>
              <a:rPr lang="en-US" sz="4800" dirty="0" err="1"/>
              <a:t>hướng</a:t>
            </a:r>
            <a:r>
              <a:rPr lang="en-US" sz="4800" dirty="0"/>
              <a:t> </a:t>
            </a:r>
            <a:r>
              <a:rPr lang="en-US" sz="4800" dirty="0" err="1"/>
              <a:t>nâng</a:t>
            </a:r>
            <a:r>
              <a:rPr lang="en-US" sz="4800" dirty="0"/>
              <a:t> </a:t>
            </a:r>
            <a:r>
              <a:rPr lang="en-US" sz="4800" dirty="0" err="1"/>
              <a:t>cao</a:t>
            </a:r>
            <a:r>
              <a:rPr lang="en-US" sz="4800" dirty="0"/>
              <a:t> </a:t>
            </a:r>
            <a:r>
              <a:rPr lang="en-US" sz="4800" dirty="0" err="1"/>
              <a:t>chất</a:t>
            </a:r>
            <a:r>
              <a:rPr lang="en-US" sz="4800" dirty="0"/>
              <a:t> </a:t>
            </a:r>
            <a:r>
              <a:rPr lang="en-US" sz="4800" dirty="0" err="1"/>
              <a:t>lượng</a:t>
            </a:r>
            <a:r>
              <a:rPr lang="en-US" sz="4800" dirty="0"/>
              <a:t> </a:t>
            </a:r>
            <a:r>
              <a:rPr lang="en-US" sz="4800" dirty="0" err="1"/>
              <a:t>phối</a:t>
            </a:r>
            <a:r>
              <a:rPr lang="en-US" sz="4800" dirty="0"/>
              <a:t> </a:t>
            </a:r>
            <a:r>
              <a:rPr lang="en-US" sz="4800" dirty="0" err="1"/>
              <a:t>hợp</a:t>
            </a:r>
            <a:r>
              <a:rPr lang="en-US" sz="4800" dirty="0"/>
              <a:t> </a:t>
            </a:r>
            <a:r>
              <a:rPr lang="en-US" sz="4800" dirty="0" err="1"/>
              <a:t>giữa</a:t>
            </a:r>
            <a:r>
              <a:rPr lang="en-US" sz="4800" dirty="0"/>
              <a:t> </a:t>
            </a:r>
            <a:r>
              <a:rPr lang="en-US" sz="4800" dirty="0" err="1"/>
              <a:t>gia</a:t>
            </a:r>
            <a:r>
              <a:rPr lang="en-US" sz="4800" dirty="0"/>
              <a:t> </a:t>
            </a:r>
            <a:r>
              <a:rPr lang="en-US" sz="4800" dirty="0" err="1"/>
              <a:t>đình</a:t>
            </a:r>
            <a:r>
              <a:rPr lang="en-US" sz="4800" dirty="0"/>
              <a:t>, </a:t>
            </a:r>
            <a:r>
              <a:rPr lang="en-US" sz="4800" dirty="0" err="1"/>
              <a:t>nhà</a:t>
            </a:r>
            <a:r>
              <a:rPr lang="en-US" sz="4800" dirty="0"/>
              <a:t> </a:t>
            </a:r>
            <a:r>
              <a:rPr lang="en-US" sz="4800" dirty="0" err="1"/>
              <a:t>trường</a:t>
            </a:r>
            <a:r>
              <a:rPr lang="en-US" sz="4800" dirty="0"/>
              <a:t>, </a:t>
            </a:r>
            <a:r>
              <a:rPr lang="en-US" sz="4800" dirty="0" err="1"/>
              <a:t>cộng</a:t>
            </a:r>
            <a:r>
              <a:rPr lang="en-US" sz="4800" dirty="0"/>
              <a:t> </a:t>
            </a:r>
            <a:r>
              <a:rPr lang="en-US" sz="4800" dirty="0" err="1"/>
              <a:t>đồng</a:t>
            </a:r>
            <a:r>
              <a:rPr lang="en-US" sz="4800" dirty="0"/>
              <a:t> </a:t>
            </a:r>
            <a:r>
              <a:rPr lang="en-US" sz="4800" dirty="0" err="1"/>
              <a:t>của</a:t>
            </a:r>
            <a:r>
              <a:rPr lang="en-US" sz="4800" dirty="0"/>
              <a:t> </a:t>
            </a:r>
            <a:r>
              <a:rPr lang="en-US" sz="4800" dirty="0" err="1"/>
              <a:t>cơ</a:t>
            </a:r>
            <a:r>
              <a:rPr lang="en-US" sz="4800" dirty="0"/>
              <a:t> </a:t>
            </a:r>
            <a:r>
              <a:rPr lang="en-US" sz="4800" dirty="0" err="1"/>
              <a:t>sở</a:t>
            </a:r>
            <a:r>
              <a:rPr lang="en-US" sz="4800" dirty="0"/>
              <a:t> GDMN </a:t>
            </a:r>
            <a:r>
              <a:rPr lang="en-US" sz="4800" dirty="0" err="1"/>
              <a:t>để</a:t>
            </a:r>
            <a:r>
              <a:rPr lang="en-US" sz="4800" dirty="0"/>
              <a:t> </a:t>
            </a:r>
            <a:r>
              <a:rPr lang="en-US" sz="4800" dirty="0" err="1"/>
              <a:t>mở</a:t>
            </a:r>
            <a:r>
              <a:rPr lang="en-US" sz="4800" dirty="0"/>
              <a:t> </a:t>
            </a:r>
            <a:r>
              <a:rPr lang="en-US" sz="4800" dirty="0" err="1"/>
              <a:t>rộng</a:t>
            </a:r>
            <a:r>
              <a:rPr lang="en-US" sz="4800" dirty="0"/>
              <a:t>, </a:t>
            </a:r>
            <a:r>
              <a:rPr lang="en-US" sz="4800" dirty="0" err="1"/>
              <a:t>cụ</a:t>
            </a:r>
            <a:r>
              <a:rPr lang="en-US" sz="4800" dirty="0"/>
              <a:t> </a:t>
            </a:r>
            <a:r>
              <a:rPr lang="en-US" sz="4800" dirty="0" err="1"/>
              <a:t>thể</a:t>
            </a:r>
            <a:r>
              <a:rPr lang="en-US" sz="4800" dirty="0"/>
              <a:t> </a:t>
            </a:r>
            <a:r>
              <a:rPr lang="en-US" sz="4800" dirty="0" err="1"/>
              <a:t>hóa</a:t>
            </a:r>
            <a:r>
              <a:rPr lang="en-US" sz="4800" dirty="0"/>
              <a:t> </a:t>
            </a:r>
            <a:r>
              <a:rPr lang="en-US" sz="4800" dirty="0" err="1"/>
              <a:t>các</a:t>
            </a:r>
            <a:r>
              <a:rPr lang="en-US" sz="4800" dirty="0"/>
              <a:t> </a:t>
            </a:r>
            <a:r>
              <a:rPr lang="en-US" sz="4800" dirty="0" err="1"/>
              <a:t>tiêu</a:t>
            </a:r>
            <a:r>
              <a:rPr lang="en-US" sz="4800" dirty="0"/>
              <a:t> </a:t>
            </a:r>
            <a:r>
              <a:rPr lang="en-US" sz="4800" dirty="0" err="1"/>
              <a:t>chí</a:t>
            </a:r>
            <a:r>
              <a:rPr lang="en-US" sz="4800" dirty="0"/>
              <a:t> </a:t>
            </a:r>
            <a:r>
              <a:rPr lang="en-US" sz="4800" dirty="0" err="1"/>
              <a:t>và</a:t>
            </a:r>
            <a:r>
              <a:rPr lang="en-US" sz="4800" dirty="0"/>
              <a:t> minh </a:t>
            </a:r>
            <a:r>
              <a:rPr lang="en-US" sz="4800" dirty="0" err="1"/>
              <a:t>chứng</a:t>
            </a:r>
            <a:r>
              <a:rPr lang="en-US" sz="4800" dirty="0"/>
              <a:t> </a:t>
            </a:r>
            <a:r>
              <a:rPr lang="en-US" sz="4800" dirty="0" err="1"/>
              <a:t>phù</a:t>
            </a:r>
            <a:r>
              <a:rPr lang="en-US" sz="4800" dirty="0"/>
              <a:t> </a:t>
            </a:r>
            <a:r>
              <a:rPr lang="en-US" sz="4800" dirty="0" err="1"/>
              <a:t>hợp</a:t>
            </a:r>
            <a:r>
              <a:rPr lang="en-US" sz="4800" dirty="0"/>
              <a:t>.</a:t>
            </a:r>
          </a:p>
        </p:txBody>
      </p:sp>
      <p:pic>
        <p:nvPicPr>
          <p:cNvPr id="6" name="Picture 5">
            <a:extLst>
              <a:ext uri="{FF2B5EF4-FFF2-40B4-BE49-F238E27FC236}">
                <a16:creationId xmlns:a16="http://schemas.microsoft.com/office/drawing/2014/main" xmlns="" id="{D25A55AF-7DEC-4B92-B689-0BFF41C335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2600" y="1322962"/>
            <a:ext cx="7543800" cy="4606163"/>
          </a:xfrm>
          <a:prstGeom prst="rect">
            <a:avLst/>
          </a:prstGeom>
        </p:spPr>
      </p:pic>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7</a:t>
            </a:fld>
            <a:endParaRPr lang="en-US"/>
          </a:p>
        </p:txBody>
      </p:sp>
    </p:spTree>
    <p:extLst>
      <p:ext uri="{BB962C8B-B14F-4D97-AF65-F5344CB8AC3E}">
        <p14:creationId xmlns:p14="http://schemas.microsoft.com/office/powerpoint/2010/main" val="3241609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45267">
            <a:off x="1341079" y="2253961"/>
            <a:ext cx="6076169" cy="62465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61500">
            <a:off x="12147278" y="2049831"/>
            <a:ext cx="5339552" cy="465875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546475" y="2846134"/>
            <a:ext cx="4920025" cy="5779908"/>
          </a:xfrm>
          <a:prstGeom prst="rect">
            <a:avLst/>
          </a:prstGeom>
        </p:spPr>
      </p:pic>
      <p:sp>
        <p:nvSpPr>
          <p:cNvPr id="5" name="TextBox 5"/>
          <p:cNvSpPr txBox="1"/>
          <p:nvPr/>
        </p:nvSpPr>
        <p:spPr>
          <a:xfrm>
            <a:off x="1424658" y="2865526"/>
            <a:ext cx="5331633" cy="5459059"/>
          </a:xfrm>
          <a:prstGeom prst="rect">
            <a:avLst/>
          </a:prstGeom>
        </p:spPr>
        <p:txBody>
          <a:bodyPr wrap="square" lIns="0" tIns="0" rIns="0" bIns="0" rtlCol="0" anchor="t">
            <a:spAutoFit/>
          </a:bodyPr>
          <a:lstStyle/>
          <a:p>
            <a:pPr lvl="1" algn="just">
              <a:lnSpc>
                <a:spcPct val="130000"/>
              </a:lnSpc>
              <a:spcBef>
                <a:spcPts val="300"/>
              </a:spcBef>
              <a:spcAft>
                <a:spcPts val="300"/>
              </a:spcAft>
            </a:pP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cột</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ít</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Tối</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thiểu</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cột</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chỉnh</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cạnh</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500" b="1"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5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6"/>
          <p:cNvSpPr txBox="1"/>
          <p:nvPr/>
        </p:nvSpPr>
        <p:spPr>
          <a:xfrm>
            <a:off x="1534604" y="734583"/>
            <a:ext cx="15169164" cy="1393825"/>
          </a:xfrm>
          <a:prstGeom prst="rect">
            <a:avLst/>
          </a:prstGeom>
        </p:spPr>
        <p:txBody>
          <a:bodyPr lIns="0" tIns="0" rIns="0" bIns="0" rtlCol="0" anchor="t">
            <a:spAutoFit/>
          </a:bodyPr>
          <a:lstStyle/>
          <a:p>
            <a:pPr>
              <a:lnSpc>
                <a:spcPts val="5600"/>
              </a:lnSpc>
            </a:pPr>
            <a:r>
              <a:rPr lang="en-US" sz="4000">
                <a:solidFill>
                  <a:srgbClr val="000000"/>
                </a:solidFill>
                <a:latin typeface="Calistoga Bold"/>
              </a:rPr>
              <a:t>5. Một số lưu ý khi đánh giá thực hiện tổ chức nuôi dưỡng, chăm sóc, giáo dục trẻ có nhu cầu đặc biệt</a:t>
            </a:r>
          </a:p>
        </p:txBody>
      </p:sp>
      <p:sp>
        <p:nvSpPr>
          <p:cNvPr id="7" name="TextBox 7"/>
          <p:cNvSpPr txBox="1"/>
          <p:nvPr/>
        </p:nvSpPr>
        <p:spPr>
          <a:xfrm rot="-176163">
            <a:off x="12758643" y="2399887"/>
            <a:ext cx="4231707" cy="3958648"/>
          </a:xfrm>
          <a:prstGeom prst="rect">
            <a:avLst/>
          </a:prstGeom>
        </p:spPr>
        <p:txBody>
          <a:bodyPr wrap="square" lIns="0" tIns="0" rIns="0" bIns="0" rtlCol="0" anchor="t">
            <a:spAutoFit/>
          </a:bodyPr>
          <a:lstStyle/>
          <a:p>
            <a:pPr lvl="1" algn="just">
              <a:lnSpc>
                <a:spcPct val="130000"/>
              </a:lnSpc>
              <a:spcBef>
                <a:spcPts val="300"/>
              </a:spcBef>
              <a:spcAft>
                <a:spcPts val="300"/>
              </a:spcAft>
            </a:pPr>
            <a:r>
              <a:rPr lang="vi-VN" sz="250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vi-VN" sz="2500" b="1"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Bộ câu hỏi trong </a:t>
            </a:r>
            <a:r>
              <a:rPr lang="vi-VN"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 khảo sát, đánh giá định kì từ cha mẹ trẻ về công tác phối h</a:t>
            </a:r>
            <a:r>
              <a:rPr lang="en-US"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ợ</a:t>
            </a:r>
            <a:r>
              <a:rPr lang="vi-VN"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 chăm sóc, giáo dục cần rõ ràng, cụ thể, dễ hiểu, không quá dài dòng và dễ dàng tiếp cận với cha mẹ trẻ</a:t>
            </a:r>
            <a:r>
              <a:rPr lang="en-US"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5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1267855">
            <a:off x="134986" y="2293840"/>
            <a:ext cx="4546100" cy="484819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303496">
            <a:off x="10989264" y="2332827"/>
            <a:ext cx="4265019" cy="711477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1243310">
            <a:off x="4053224" y="2496054"/>
            <a:ext cx="4265020" cy="552460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1317491">
            <a:off x="7565746" y="2531468"/>
            <a:ext cx="4091674" cy="430061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1274740">
            <a:off x="14670425" y="2278365"/>
            <a:ext cx="3696108" cy="6963034"/>
          </a:xfrm>
          <a:prstGeom prst="rect">
            <a:avLst/>
          </a:prstGeom>
        </p:spPr>
      </p:pic>
      <p:sp>
        <p:nvSpPr>
          <p:cNvPr id="12" name="TextBox 12"/>
          <p:cNvSpPr txBox="1"/>
          <p:nvPr/>
        </p:nvSpPr>
        <p:spPr>
          <a:xfrm>
            <a:off x="1002023" y="837968"/>
            <a:ext cx="16283953" cy="1613519"/>
          </a:xfrm>
          <a:prstGeom prst="rect">
            <a:avLst/>
          </a:prstGeom>
        </p:spPr>
        <p:txBody>
          <a:bodyPr lIns="0" tIns="0" rIns="0" bIns="0" rtlCol="0" anchor="t">
            <a:spAutoFit/>
          </a:bodyPr>
          <a:lstStyle/>
          <a:p>
            <a:pPr>
              <a:lnSpc>
                <a:spcPts val="4261"/>
              </a:lnSpc>
              <a:spcBef>
                <a:spcPct val="0"/>
              </a:spcBef>
            </a:pPr>
            <a:r>
              <a:rPr lang="en-US" sz="3000">
                <a:solidFill>
                  <a:srgbClr val="000000"/>
                </a:solidFill>
                <a:latin typeface="Times Neue Roman" panose="020B0604020202020204" charset="0"/>
              </a:rPr>
              <a:t>           </a:t>
            </a:r>
            <a:r>
              <a:rPr lang="en-US" sz="3000">
                <a:latin typeface="Times Neue Roman" panose="020B0604020202020204" charset="0"/>
              </a:rPr>
              <a:t>3: </a:t>
            </a:r>
            <a:r>
              <a:rPr lang="vi-VN" sz="3000">
                <a:effectLst/>
                <a:latin typeface="Times Neue Roman" panose="020B0604020202020204" charset="0"/>
                <a:ea typeface="Calibri" panose="020F0502020204030204" pitchFamily="34" charset="0"/>
                <a:cs typeface="Times New Roman" panose="02020603050405020304" pitchFamily="18" charset="0"/>
              </a:rPr>
              <a:t>Sử dụng các câu hỏi sau để nhà quản lí thảo luận về hiệu quả của các hình thức liên lạc giữa nhà trường với gia đình và cộng đồng:</a:t>
            </a:r>
            <a:endParaRPr lang="en-US" sz="3000">
              <a:effectLst/>
              <a:latin typeface="Times Neue Roman" panose="020B0604020202020204" charset="0"/>
              <a:ea typeface="Calibri" panose="020F0502020204030204" pitchFamily="34" charset="0"/>
              <a:cs typeface="Times New Roman" panose="02020603050405020304" pitchFamily="18" charset="0"/>
            </a:endParaRPr>
          </a:p>
          <a:p>
            <a:pPr>
              <a:lnSpc>
                <a:spcPts val="4261"/>
              </a:lnSpc>
              <a:spcBef>
                <a:spcPct val="0"/>
              </a:spcBef>
            </a:pPr>
            <a:endParaRPr lang="en-US" sz="3000" b="1">
              <a:solidFill>
                <a:srgbClr val="000000"/>
              </a:solidFill>
              <a:latin typeface="Times Neue Roman" panose="020B0604020202020204" charset="0"/>
            </a:endParaRPr>
          </a:p>
        </p:txBody>
      </p:sp>
      <p:sp>
        <p:nvSpPr>
          <p:cNvPr id="13" name="TextBox 13"/>
          <p:cNvSpPr txBox="1"/>
          <p:nvPr/>
        </p:nvSpPr>
        <p:spPr>
          <a:xfrm>
            <a:off x="15128553" y="3114423"/>
            <a:ext cx="2632873" cy="5684248"/>
          </a:xfrm>
          <a:prstGeom prst="rect">
            <a:avLst/>
          </a:prstGeom>
        </p:spPr>
        <p:txBody>
          <a:bodyPr wrap="square" lIns="0" tIns="0" rIns="0" bIns="0" rtlCol="0" anchor="t">
            <a:spAutoFit/>
          </a:bodyPr>
          <a:lstStyle/>
          <a:p>
            <a:pPr marL="342900" lvl="0" indent="-342900" algn="just">
              <a:lnSpc>
                <a:spcPct val="130000"/>
              </a:lnSpc>
              <a:spcBef>
                <a:spcPts val="300"/>
              </a:spcBef>
              <a:spcAft>
                <a:spcPts val="300"/>
              </a:spcAft>
              <a:buFont typeface="Symbol" panose="05050102010706020507" pitchFamily="18" charset="2"/>
              <a:buChar char=""/>
            </a:pPr>
            <a:r>
              <a:rPr lang="vi-VN" sz="2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 làm gì để cải thiện các kênh truyền thông và tăng cường sự tham gia của gia đình trẻ? Kế hoạch cải thiện kênh truyền thông và tăng cường sự tham gia của gia đình, cộng đồng trong thời gian tới là gì?</a:t>
            </a:r>
            <a:endParaRPr lang="en-US" sz="2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4"/>
          <p:cNvSpPr txBox="1"/>
          <p:nvPr/>
        </p:nvSpPr>
        <p:spPr>
          <a:xfrm rot="168821">
            <a:off x="11453712" y="2990171"/>
            <a:ext cx="3030572" cy="5684248"/>
          </a:xfrm>
          <a:prstGeom prst="rect">
            <a:avLst/>
          </a:prstGeom>
        </p:spPr>
        <p:txBody>
          <a:bodyPr wrap="square" lIns="0" tIns="0" rIns="0" bIns="0" rtlCol="0" anchor="t">
            <a:spAutoFit/>
          </a:bodyPr>
          <a:lstStyle/>
          <a:p>
            <a:pPr marL="342900" lvl="0" indent="-342900" algn="just">
              <a:lnSpc>
                <a:spcPct val="130000"/>
              </a:lnSpc>
              <a:spcBef>
                <a:spcPts val="300"/>
              </a:spcBef>
              <a:spcAft>
                <a:spcPts val="300"/>
              </a:spcAft>
              <a:buFont typeface="Symbol" panose="05050102010706020507" pitchFamily="18" charset="2"/>
              <a:buChar char=""/>
            </a:pPr>
            <a:r>
              <a:rPr lang="vi-VN" sz="2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 kênh liên lạc, tuyên truyền của nhà trường hiện nay có phù hợp và tiếp cận được đa dạng đối tượng cha mẹ trẻ / người chăm sóc trẻ hay không? Có thuận lợi cho gia đình, cộng đồng trong việc dễ dàng liên lạc và giao tiếp với nhà trường hay không?</a:t>
            </a:r>
            <a:endParaRPr lang="en-US" sz="2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5"/>
          <p:cNvSpPr txBox="1"/>
          <p:nvPr/>
        </p:nvSpPr>
        <p:spPr>
          <a:xfrm>
            <a:off x="8048881" y="3034658"/>
            <a:ext cx="2891534" cy="3043525"/>
          </a:xfrm>
          <a:prstGeom prst="rect">
            <a:avLst/>
          </a:prstGeom>
        </p:spPr>
        <p:txBody>
          <a:bodyPr wrap="square" lIns="0" tIns="0" rIns="0" bIns="0" rtlCol="0" anchor="t">
            <a:spAutoFit/>
          </a:bodyPr>
          <a:lstStyle/>
          <a:p>
            <a:pPr marL="342900" lvl="0" indent="-342900" algn="just">
              <a:lnSpc>
                <a:spcPct val="130000"/>
              </a:lnSpc>
              <a:spcBef>
                <a:spcPts val="300"/>
              </a:spcBef>
              <a:spcAft>
                <a:spcPts val="300"/>
              </a:spcAft>
              <a:buFont typeface="Symbol" panose="05050102010706020507" pitchFamily="18" charset="2"/>
              <a:buChar char=""/>
            </a:pPr>
            <a:r>
              <a:rPr lang="vi-VN" sz="2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 tác truyền thông, tuyên truyền của nhà trường với gia đình, cộng đồng có đầy đủ thông tin, kịp thời, phù hợp và rõ ràng không?</a:t>
            </a:r>
            <a:endParaRPr lang="en-US" sz="2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6"/>
          <p:cNvSpPr txBox="1"/>
          <p:nvPr/>
        </p:nvSpPr>
        <p:spPr>
          <a:xfrm>
            <a:off x="4738734" y="3218106"/>
            <a:ext cx="2891534" cy="3948773"/>
          </a:xfrm>
          <a:prstGeom prst="rect">
            <a:avLst/>
          </a:prstGeom>
        </p:spPr>
        <p:txBody>
          <a:bodyPr wrap="square" lIns="0" tIns="0" rIns="0" bIns="0" rtlCol="0" anchor="t">
            <a:spAutoFit/>
          </a:bodyPr>
          <a:lstStyle/>
          <a:p>
            <a:pPr algn="just">
              <a:lnSpc>
                <a:spcPts val="3125"/>
              </a:lnSpc>
              <a:spcBef>
                <a:spcPct val="0"/>
              </a:spcBef>
            </a:pPr>
            <a:r>
              <a:rPr lang="en-US" sz="2200" b="1" dirty="0">
                <a:solidFill>
                  <a:srgbClr val="000000"/>
                </a:solidFill>
                <a:latin typeface="Times Neue Roman" panose="020B0604020202020204" charset="0"/>
              </a:rPr>
              <a:t>+ </a:t>
            </a:r>
            <a:r>
              <a:rPr lang="vi-VN" sz="2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 đình, cộng đồng (các tổ chức, cơ quan tại địa phương) có hiểu mục tiêu, định hướng của nhà trường trong công tác chăm sóc, giáo dục trẻ thông qua các hình thức liên lạc, tuyên truyền của nhà trường hiện nay không?</a:t>
            </a:r>
            <a:endParaRPr lang="en-US" sz="2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7"/>
          <p:cNvSpPr txBox="1"/>
          <p:nvPr/>
        </p:nvSpPr>
        <p:spPr>
          <a:xfrm>
            <a:off x="854144" y="2918119"/>
            <a:ext cx="3107783" cy="3450304"/>
          </a:xfrm>
          <a:prstGeom prst="rect">
            <a:avLst/>
          </a:prstGeom>
        </p:spPr>
        <p:txBody>
          <a:bodyPr wrap="square" lIns="0" tIns="0" rIns="0" bIns="0" rtlCol="0" anchor="t">
            <a:spAutoFit/>
          </a:bodyPr>
          <a:lstStyle/>
          <a:p>
            <a:pPr algn="just">
              <a:lnSpc>
                <a:spcPts val="3405"/>
              </a:lnSpc>
              <a:spcBef>
                <a:spcPct val="0"/>
              </a:spcBef>
            </a:pPr>
            <a:r>
              <a:rPr lang="en-US" sz="2200" dirty="0">
                <a:solidFill>
                  <a:srgbClr val="000000"/>
                </a:solidFill>
                <a:latin typeface="Times Neue Roman" panose="020B0604020202020204" charset="0"/>
              </a:rPr>
              <a:t>+ </a:t>
            </a:r>
            <a:r>
              <a:rPr lang="vi-VN" sz="2200" b="1" dirty="0">
                <a:solidFill>
                  <a:srgbClr val="000000"/>
                </a:solidFill>
                <a:effectLst/>
                <a:latin typeface="Times Neue Roman" panose="020B0604020202020204" charset="0"/>
                <a:ea typeface="Calibri" panose="020F0502020204030204" pitchFamily="34" charset="0"/>
                <a:cs typeface="Times New Roman" panose="02020603050405020304" pitchFamily="18" charset="0"/>
              </a:rPr>
              <a:t>Nhà trường có bao nhiêu kênh liên lạc chính thức với gia đình, cộng đồng? Kênh liên lạc nào đang có hiệu quả tương tác tốt nhất? Kênh liên lạc nào đang có hiệu quả tương tác thấp nhất? </a:t>
            </a:r>
            <a:endParaRPr lang="en-US" sz="2200" b="1" dirty="0">
              <a:effectLst/>
              <a:latin typeface="Times Neue Roman" panose="020B0604020202020204" charset="0"/>
              <a:ea typeface="Calibri" panose="020F0502020204030204" pitchFamily="34" charset="0"/>
              <a:cs typeface="Times New Roman" panose="02020603050405020304" pitchFamily="18" charset="0"/>
            </a:endParaRPr>
          </a:p>
        </p:txBody>
      </p:sp>
      <p:sp>
        <p:nvSpPr>
          <p:cNvPr id="3" name="Footer Placeholder 2"/>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9</a:t>
            </a:fld>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TotalTime>
  <Words>1582</Words>
  <Application>Microsoft Office PowerPoint</Application>
  <PresentationFormat>Custom</PresentationFormat>
  <Paragraphs>118</Paragraphs>
  <Slides>22</Slides>
  <Notes>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22</vt:i4>
      </vt:variant>
    </vt:vector>
  </HeadingPairs>
  <TitlesOfParts>
    <vt:vector size="37" baseType="lpstr">
      <vt:lpstr>Arial</vt:lpstr>
      <vt:lpstr>Symbol</vt:lpstr>
      <vt:lpstr>Wingdings</vt:lpstr>
      <vt:lpstr>Calistoga Bold</vt:lpstr>
      <vt:lpstr>Arimo</vt:lpstr>
      <vt:lpstr>Arial (Body)</vt:lpstr>
      <vt:lpstr>Times Neue Roman</vt:lpstr>
      <vt:lpstr>Calistoga</vt:lpstr>
      <vt:lpstr>Times Neue Roman Bold</vt:lpstr>
      <vt:lpstr>Cambria Math</vt:lpstr>
      <vt:lpstr>Times New Roman</vt:lpstr>
      <vt:lpstr>Calibri</vt:lpstr>
      <vt:lpstr>Open Sans Bold</vt:lpstr>
      <vt:lpstr>Baloo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ĐÁNH GIÁ CHƯƠNG TRÌNH ĐÀO TẠO GIÁO DỤC</dc:title>
  <dc:creator>USER</dc:creator>
  <cp:lastModifiedBy>HD King</cp:lastModifiedBy>
  <cp:revision>22</cp:revision>
  <cp:lastPrinted>2022-03-23T07:56:10Z</cp:lastPrinted>
  <dcterms:created xsi:type="dcterms:W3CDTF">2006-08-16T00:00:00Z</dcterms:created>
  <dcterms:modified xsi:type="dcterms:W3CDTF">2022-03-23T07:59:01Z</dcterms:modified>
  <dc:identifier>DAEk-cSzq5g</dc:identifier>
</cp:coreProperties>
</file>